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95"/>
  </p:notesMasterIdLst>
  <p:sldIdLst>
    <p:sldId id="256" r:id="rId2"/>
    <p:sldId id="257" r:id="rId3"/>
    <p:sldId id="387" r:id="rId4"/>
    <p:sldId id="287" r:id="rId5"/>
    <p:sldId id="260" r:id="rId6"/>
    <p:sldId id="278" r:id="rId7"/>
    <p:sldId id="342" r:id="rId8"/>
    <p:sldId id="329" r:id="rId9"/>
    <p:sldId id="350" r:id="rId10"/>
    <p:sldId id="351" r:id="rId11"/>
    <p:sldId id="288" r:id="rId12"/>
    <p:sldId id="262" r:id="rId13"/>
    <p:sldId id="352" r:id="rId14"/>
    <p:sldId id="353" r:id="rId15"/>
    <p:sldId id="354" r:id="rId16"/>
    <p:sldId id="355" r:id="rId17"/>
    <p:sldId id="356" r:id="rId18"/>
    <p:sldId id="357" r:id="rId19"/>
    <p:sldId id="294" r:id="rId20"/>
    <p:sldId id="358" r:id="rId21"/>
    <p:sldId id="263" r:id="rId22"/>
    <p:sldId id="359" r:id="rId23"/>
    <p:sldId id="360" r:id="rId24"/>
    <p:sldId id="361" r:id="rId25"/>
    <p:sldId id="279" r:id="rId26"/>
    <p:sldId id="296" r:id="rId27"/>
    <p:sldId id="297" r:id="rId28"/>
    <p:sldId id="299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62" r:id="rId38"/>
    <p:sldId id="393" r:id="rId39"/>
    <p:sldId id="307" r:id="rId40"/>
    <p:sldId id="308" r:id="rId41"/>
    <p:sldId id="264" r:id="rId42"/>
    <p:sldId id="363" r:id="rId43"/>
    <p:sldId id="364" r:id="rId44"/>
    <p:sldId id="388" r:id="rId45"/>
    <p:sldId id="365" r:id="rId46"/>
    <p:sldId id="366" r:id="rId47"/>
    <p:sldId id="367" r:id="rId48"/>
    <p:sldId id="368" r:id="rId49"/>
    <p:sldId id="280" r:id="rId50"/>
    <p:sldId id="369" r:id="rId51"/>
    <p:sldId id="370" r:id="rId52"/>
    <p:sldId id="371" r:id="rId53"/>
    <p:sldId id="372" r:id="rId54"/>
    <p:sldId id="373" r:id="rId55"/>
    <p:sldId id="268" r:id="rId56"/>
    <p:sldId id="374" r:id="rId57"/>
    <p:sldId id="375" r:id="rId58"/>
    <p:sldId id="313" r:id="rId59"/>
    <p:sldId id="269" r:id="rId60"/>
    <p:sldId id="270" r:id="rId61"/>
    <p:sldId id="389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46" r:id="rId71"/>
    <p:sldId id="376" r:id="rId72"/>
    <p:sldId id="377" r:id="rId73"/>
    <p:sldId id="390" r:id="rId74"/>
    <p:sldId id="324" r:id="rId75"/>
    <p:sldId id="283" r:id="rId76"/>
    <p:sldId id="349" r:id="rId77"/>
    <p:sldId id="378" r:id="rId78"/>
    <p:sldId id="379" r:id="rId79"/>
    <p:sldId id="380" r:id="rId80"/>
    <p:sldId id="284" r:id="rId81"/>
    <p:sldId id="285" r:id="rId82"/>
    <p:sldId id="271" r:id="rId83"/>
    <p:sldId id="347" r:id="rId84"/>
    <p:sldId id="391" r:id="rId85"/>
    <p:sldId id="381" r:id="rId86"/>
    <p:sldId id="392" r:id="rId87"/>
    <p:sldId id="326" r:id="rId88"/>
    <p:sldId id="382" r:id="rId89"/>
    <p:sldId id="327" r:id="rId90"/>
    <p:sldId id="384" r:id="rId91"/>
    <p:sldId id="385" r:id="rId92"/>
    <p:sldId id="383" r:id="rId93"/>
    <p:sldId id="386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7" autoAdjust="0"/>
    <p:restoredTop sz="94660"/>
  </p:normalViewPr>
  <p:slideViewPr>
    <p:cSldViewPr>
      <p:cViewPr>
        <p:scale>
          <a:sx n="80" d="100"/>
          <a:sy n="80" d="100"/>
        </p:scale>
        <p:origin x="-6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C15BC6-6B17-4E5A-916F-C67862CD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F7C769-8E95-4C6C-A75A-25FC4FC00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D910-FE25-4EF7-9415-4343A8EFF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F656-E681-47F1-A6D0-9F3A08C1F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3C2A-E5F6-4325-A58F-878E3C029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CD9687-2F9F-4AAF-8C05-748C4CFA3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DDC606-A494-4184-AE05-E2E14BD2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4B69D0-699E-48D6-8FEF-8D5B1E601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790025-6F79-45F1-ADF2-B43FC9A58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3AE2D6-7DE0-4DB5-AE9D-F6902D54C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35C832-6D91-4AC1-BB39-1CF798C0B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E01C3D5-19E3-4D31-B708-0C00E8E0C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02E963-6C49-4826-B6E9-BC585E3AC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5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Stacks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Stack of Strings (cont.)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362200"/>
            <a:ext cx="8153400" cy="4267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The statement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names.push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("Philip");</a:t>
            </a:r>
          </a:p>
          <a:p>
            <a:pPr eaLnBrk="1" hangingPunct="1"/>
            <a:r>
              <a:rPr lang="en-US" sz="2400" dirty="0" smtClean="0"/>
              <a:t>pushes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"Philip" </a:t>
            </a:r>
            <a:r>
              <a:rPr lang="en-US" sz="2400" dirty="0" smtClean="0"/>
              <a:t>onto the stack</a:t>
            </a:r>
          </a:p>
          <a:p>
            <a:pPr marL="742950" lvl="1" indent="-285750" eaLnBrk="1" hangingPunct="1"/>
            <a:r>
              <a:rPr lang="en-US" sz="2300" dirty="0" smtClean="0"/>
              <a:t>The stack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z="2300" dirty="0" smtClean="0"/>
              <a:t> now contains five elements and is shown in (c)</a:t>
            </a:r>
            <a:endParaRPr lang="en-US" sz="21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5" name="Picture 3" descr="C:\Documents and Settings\Administrator\My Documents\Koffman\PPTs\JPEGS\JWCL233_Koffman JPG files\ch03\w005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96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5.2</a:t>
            </a:r>
          </a:p>
        </p:txBody>
      </p:sp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Finding Palindromes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Palindrome: a string that reads identically in either direction, letter by letter (ignoring case)</a:t>
            </a:r>
          </a:p>
          <a:p>
            <a:pPr lvl="1" eaLnBrk="1" hangingPunct="1"/>
            <a:r>
              <a:rPr lang="en-US" smtClean="0"/>
              <a:t>kayak</a:t>
            </a:r>
          </a:p>
          <a:p>
            <a:pPr lvl="1" eaLnBrk="1" hangingPunct="1"/>
            <a:r>
              <a:rPr lang="en-US" smtClean="0"/>
              <a:t>"I saw I was I"</a:t>
            </a:r>
          </a:p>
          <a:p>
            <a:pPr lvl="1" eaLnBrk="1" hangingPunct="1"/>
            <a:r>
              <a:rPr lang="en-US" smtClean="0"/>
              <a:t>“Able was I ere I saw Elba”</a:t>
            </a:r>
          </a:p>
          <a:p>
            <a:pPr lvl="1" eaLnBrk="1" hangingPunct="1"/>
            <a:r>
              <a:rPr lang="en-US" smtClean="0"/>
              <a:t>"Level madam level"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b="1" smtClean="0"/>
              <a:t>Problem</a:t>
            </a:r>
            <a:r>
              <a:rPr lang="en-US" smtClean="0"/>
              <a:t>: Write a program that reads a string and determines whether it is a palindrome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Finding Palindromes (cont.)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b="1" smtClean="0"/>
              <a:t>Analysis</a:t>
            </a:r>
            <a:r>
              <a:rPr lang="en-US" sz="27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Possible solutions: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Set up a loop in which we compare the characters at each end of a string as we work towards the middle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sz="2000" smtClean="0"/>
              <a:t>If any pair of characters is different, the string can’t be a palindrome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Scan a string backward (from right to left) and append each character to the end of a new string, which would become the reverse of the original string. Then we can determine see if the strings were equal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The approach we will take here uses a stack to assist in forming the reverse of a string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It is not the most efficient way to solve the problem, but it makes good use of a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Finding Palindromes (cont.)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600200"/>
            <a:ext cx="77755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 smtClean="0"/>
              <a:t>Analysis</a:t>
            </a:r>
            <a:r>
              <a:rPr lang="en-US" sz="27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we scan the input string from left to right and push each character in the input string onto a stack of characters, we can form the reverse of the string by popping the characters and joining them together in the order that they come off the stack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 example, the stack at left contains the characters in the string "I saw"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we pop them off and join them together, we get "w" + "a" + "s" + " " + "I", or the string "was I"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the stack is empty, we can compare the string we formed with the original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they are the same, the original string is a palindrome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209800"/>
          <a:ext cx="8382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</a:t>
                      </a:r>
                      <a:endParaRPr lang="en-US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</a:t>
                      </a:r>
                      <a:endParaRPr lang="en-US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en-US" sz="28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Data Requirements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PROBLEM INPUTS</a:t>
            </a:r>
          </a:p>
          <a:p>
            <a:pPr lvl="1" eaLnBrk="1" hangingPunct="1"/>
            <a:r>
              <a:rPr lang="en-US" smtClean="0"/>
              <a:t>An input string to be tested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PROBLEM OUTPUTS</a:t>
            </a:r>
          </a:p>
          <a:p>
            <a:pPr lvl="1" eaLnBrk="1" hangingPunct="1"/>
            <a:r>
              <a:rPr lang="en-US" smtClean="0"/>
              <a:t>A message indicating whether the string is a palindrome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Design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614488"/>
            <a:ext cx="866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39888"/>
            <a:ext cx="15605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362200"/>
            <a:ext cx="3954463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Implementation (cont.)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6550"/>
            <a:ext cx="384651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52838"/>
            <a:ext cx="3165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To test this class using the following inputs:</a:t>
            </a:r>
          </a:p>
          <a:p>
            <a:pPr lvl="1" eaLnBrk="1" hangingPunct="1"/>
            <a:r>
              <a:rPr lang="en-US" smtClean="0"/>
              <a:t>A single character (always a palindrome)</a:t>
            </a:r>
          </a:p>
          <a:p>
            <a:pPr lvl="1" eaLnBrk="1" hangingPunct="1"/>
            <a:r>
              <a:rPr lang="en-US" smtClean="0"/>
              <a:t>Multiple characters in one word</a:t>
            </a:r>
          </a:p>
          <a:p>
            <a:pPr lvl="1" eaLnBrk="1" hangingPunct="1"/>
            <a:r>
              <a:rPr lang="en-US" smtClean="0"/>
              <a:t>Multiple words</a:t>
            </a:r>
          </a:p>
          <a:p>
            <a:pPr lvl="1" eaLnBrk="1" hangingPunct="1"/>
            <a:r>
              <a:rPr lang="en-US" smtClean="0"/>
              <a:t>Different cases</a:t>
            </a:r>
          </a:p>
          <a:p>
            <a:pPr lvl="1" eaLnBrk="1" hangingPunct="1"/>
            <a:r>
              <a:rPr lang="en-US" smtClean="0"/>
              <a:t>Even-length strings</a:t>
            </a:r>
          </a:p>
          <a:p>
            <a:pPr lvl="1" eaLnBrk="1" hangingPunct="1"/>
            <a:r>
              <a:rPr lang="en-US" smtClean="0"/>
              <a:t>Odd-length strings</a:t>
            </a:r>
          </a:p>
          <a:p>
            <a:pPr lvl="1" eaLnBrk="1" hangingPunct="1"/>
            <a:r>
              <a:rPr lang="en-US" smtClean="0"/>
              <a:t>An empty string (considered a palindrome)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200" smtClean="0"/>
              <a:t>To learn about the stack data type and how to use its four functions: </a:t>
            </a:r>
          </a:p>
          <a:p>
            <a:pPr lvl="1" eaLnBrk="1" hangingPunct="1"/>
            <a:r>
              <a:rPr lang="en-US" sz="2200" smtClean="0"/>
              <a:t>push</a:t>
            </a:r>
          </a:p>
          <a:p>
            <a:pPr lvl="1" eaLnBrk="1" hangingPunct="1"/>
            <a:r>
              <a:rPr lang="en-US" sz="2200" smtClean="0"/>
              <a:t>pop</a:t>
            </a:r>
          </a:p>
          <a:p>
            <a:pPr lvl="1" eaLnBrk="1" hangingPunct="1"/>
            <a:r>
              <a:rPr lang="en-US" sz="2200" smtClean="0"/>
              <a:t>top</a:t>
            </a:r>
          </a:p>
          <a:p>
            <a:pPr lvl="1" eaLnBrk="1" hangingPunct="1"/>
            <a:r>
              <a:rPr lang="en-US" sz="2200" smtClean="0"/>
              <a:t>empty</a:t>
            </a:r>
          </a:p>
          <a:p>
            <a:pPr eaLnBrk="1" hangingPunct="1"/>
            <a:r>
              <a:rPr lang="en-US" sz="2200" smtClean="0"/>
              <a:t>To understand how C++ implements a stack</a:t>
            </a:r>
          </a:p>
          <a:p>
            <a:pPr eaLnBrk="1" hangingPunct="1"/>
            <a:r>
              <a:rPr lang="en-US" sz="2200" smtClean="0"/>
              <a:t>To learn how to implement a stack using an underlying array or linked list</a:t>
            </a:r>
          </a:p>
          <a:p>
            <a:pPr eaLnBrk="1" hangingPunct="1"/>
            <a:r>
              <a:rPr lang="en-US" sz="2200" smtClean="0"/>
              <a:t>To see how to use a stack to perform various applications, including finding palindromes, testing for balanced (properly nested) parentheses, and evaluating arithmetic expressions</a:t>
            </a:r>
          </a:p>
          <a:p>
            <a:pPr eaLnBrk="1" hangingPunct="1"/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Testing (cont.)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An application of class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Palindrome_Finder</a:t>
            </a:r>
            <a:r>
              <a:rPr lang="en-US" sz="2500" dirty="0" smtClean="0"/>
              <a:t> should have the following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500" dirty="0" smtClean="0"/>
              <a:t> function: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string line;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"Enter a string followed by a new line\n"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&lt;&lt; "To quit, enter an empty line: 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line) &amp;&amp; (line != ""))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line;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Palindrome_Finder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(line).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is_palindrome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" is a palindrome\n\n";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" is not a palindrome\n\n";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"Enter a new string to test: 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 (line == "")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&lt;&lt;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“The empty string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is a palindrome\n\n";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When analyzing arithmetic expressions, it is important to determine if an expression is balanced with respect to parentheses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expression below is balanced: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(w * (x + y) / z – (p / (r - q</a:t>
            </a:r>
            <a:r>
              <a:rPr lang="pl-PL" sz="1800" dirty="0" smtClean="0">
                <a:latin typeface="Courier New" pitchFamily="49" charset="0"/>
                <a:cs typeface="Courier New" pitchFamily="49" charset="0"/>
              </a:rPr>
              <a:t>)))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problem is complicated if braces or brackets are used in conjunction with parentheses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expression below is not balanced: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050" dirty="0" smtClean="0"/>
          </a:p>
          <a:p>
            <a:pPr marL="457200" lvl="1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(w * [x + y) / z – [p / {r – q}])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An </a:t>
            </a:r>
            <a:r>
              <a:rPr lang="en-US" sz="2800" dirty="0"/>
              <a:t>expression is balanced if each </a:t>
            </a:r>
            <a:r>
              <a:rPr lang="en-US" sz="2800" dirty="0" err="1"/>
              <a:t>subexpression</a:t>
            </a:r>
            <a:r>
              <a:rPr lang="en-US" sz="2800" dirty="0"/>
              <a:t> that starts with the symbol </a:t>
            </a:r>
            <a:r>
              <a:rPr lang="en-US" sz="2800" dirty="0" smtClean="0"/>
              <a:t>“{“ ends with </a:t>
            </a:r>
            <a:r>
              <a:rPr lang="en-US" sz="2800" dirty="0"/>
              <a:t>the </a:t>
            </a:r>
            <a:r>
              <a:rPr lang="en-US" sz="2800" dirty="0" smtClean="0"/>
              <a:t>symbol “}”, </a:t>
            </a:r>
            <a:r>
              <a:rPr lang="en-US" sz="2800" dirty="0"/>
              <a:t>and the same statement is true for the other symbol </a:t>
            </a:r>
            <a:r>
              <a:rPr lang="en-US" sz="2800" dirty="0" smtClean="0"/>
              <a:t>pairs</a:t>
            </a:r>
            <a:endParaRPr lang="en-US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/>
              <a:t>Another way of saying this is that an opening parenthesis at position </a:t>
            </a:r>
            <a:r>
              <a:rPr lang="en-US" sz="2800" i="1" dirty="0"/>
              <a:t>k</a:t>
            </a:r>
            <a:r>
              <a:rPr lang="en-US" sz="2800" dirty="0"/>
              <a:t> in </a:t>
            </a:r>
            <a:r>
              <a:rPr lang="en-US" sz="2800" dirty="0" smtClean="0"/>
              <a:t>the sequence “{[(“ </a:t>
            </a:r>
            <a:r>
              <a:rPr lang="en-US" sz="2800" dirty="0"/>
              <a:t>must be paired with the closing parenthesis at position </a:t>
            </a:r>
            <a:r>
              <a:rPr lang="en-US" sz="2800" i="1" dirty="0"/>
              <a:t>k</a:t>
            </a:r>
            <a:r>
              <a:rPr lang="en-US" sz="2800" dirty="0"/>
              <a:t> in </a:t>
            </a:r>
            <a:r>
              <a:rPr lang="en-US" sz="2800" dirty="0" smtClean="0"/>
              <a:t>the sequence “}])”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 (cont.)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800" dirty="0" smtClean="0"/>
              <a:t>We </a:t>
            </a:r>
            <a:r>
              <a:rPr lang="en-US" sz="3800" dirty="0"/>
              <a:t>can use a stack to determine whether the parentheses are </a:t>
            </a:r>
            <a:r>
              <a:rPr lang="en-US" sz="3800" dirty="0" smtClean="0"/>
              <a:t>balanced (</a:t>
            </a:r>
            <a:r>
              <a:rPr lang="en-US" sz="3800" dirty="0"/>
              <a:t>or nested </a:t>
            </a:r>
            <a:r>
              <a:rPr lang="en-US" sz="3800" dirty="0" smtClean="0"/>
              <a:t>properly):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800" dirty="0" smtClean="0"/>
              <a:t>We </a:t>
            </a:r>
            <a:r>
              <a:rPr lang="en-US" sz="3800" dirty="0"/>
              <a:t>will scan the expression from left to right, ignoring all </a:t>
            </a:r>
            <a:r>
              <a:rPr lang="en-US" sz="3800" dirty="0" smtClean="0"/>
              <a:t>characters except </a:t>
            </a:r>
            <a:r>
              <a:rPr lang="en-US" sz="3800" dirty="0"/>
              <a:t>for </a:t>
            </a:r>
            <a:r>
              <a:rPr lang="en-US" sz="3800" dirty="0" smtClean="0"/>
              <a:t>parentheses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800" dirty="0" smtClean="0"/>
              <a:t>We </a:t>
            </a:r>
            <a:r>
              <a:rPr lang="en-US" sz="3800" dirty="0"/>
              <a:t>will push each open parenthesis onto a stack </a:t>
            </a:r>
            <a:r>
              <a:rPr lang="en-US" sz="3800" dirty="0" smtClean="0"/>
              <a:t>of characters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800" dirty="0" smtClean="0"/>
              <a:t>When </a:t>
            </a:r>
            <a:r>
              <a:rPr lang="en-US" sz="3800" dirty="0"/>
              <a:t>we reach a closing parenthesis, we will see whether it matches </a:t>
            </a:r>
            <a:r>
              <a:rPr lang="en-US" sz="3800" dirty="0" smtClean="0"/>
              <a:t>the open </a:t>
            </a:r>
            <a:r>
              <a:rPr lang="en-US" sz="3800" dirty="0"/>
              <a:t>parenthesis symbol on the top of the </a:t>
            </a:r>
            <a:r>
              <a:rPr lang="en-US" sz="3800" dirty="0" smtClean="0"/>
              <a:t>stack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800" dirty="0" smtClean="0"/>
              <a:t>If </a:t>
            </a:r>
            <a:r>
              <a:rPr lang="en-US" sz="3800" dirty="0"/>
              <a:t>so, we will pop it off and </a:t>
            </a:r>
            <a:r>
              <a:rPr lang="en-US" sz="3800" dirty="0" smtClean="0"/>
              <a:t>continue the scan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800" dirty="0" smtClean="0"/>
              <a:t>If </a:t>
            </a:r>
            <a:r>
              <a:rPr lang="en-US" sz="3800" dirty="0"/>
              <a:t>the characters don’t match or the stack is empty, there is an </a:t>
            </a:r>
            <a:r>
              <a:rPr lang="en-US" sz="3800" dirty="0" smtClean="0"/>
              <a:t>error </a:t>
            </a:r>
            <a:r>
              <a:rPr lang="en-US" sz="3800" dirty="0"/>
              <a:t>in the </a:t>
            </a:r>
            <a:r>
              <a:rPr lang="en-US" sz="3800" dirty="0" smtClean="0"/>
              <a:t>expression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800" dirty="0" smtClean="0"/>
              <a:t>If </a:t>
            </a:r>
            <a:r>
              <a:rPr lang="en-US" sz="3800" dirty="0"/>
              <a:t>there are any characters left on the stack when we are finished</a:t>
            </a:r>
            <a:r>
              <a:rPr lang="en-US" sz="3800" dirty="0" smtClean="0"/>
              <a:t>, that </a:t>
            </a:r>
            <a:r>
              <a:rPr lang="en-US" sz="3800" dirty="0"/>
              <a:t>also indicates an </a:t>
            </a:r>
            <a:r>
              <a:rPr lang="en-US" sz="3800" dirty="0" smtClean="0"/>
              <a:t>error</a:t>
            </a:r>
            <a:endParaRPr lang="en-US" sz="38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Data Requirements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PROBLEM INPUTS</a:t>
            </a:r>
          </a:p>
          <a:p>
            <a:pPr lvl="1" eaLnBrk="1" hangingPunct="1"/>
            <a:r>
              <a:rPr lang="en-US" sz="2100" smtClean="0"/>
              <a:t>An expression string</a:t>
            </a:r>
          </a:p>
          <a:p>
            <a:pPr lvl="1" eaLnBrk="1" hangingPunct="1"/>
            <a:endParaRPr lang="en-US" sz="2100" smtClean="0"/>
          </a:p>
          <a:p>
            <a:pPr eaLnBrk="1" hangingPunct="1"/>
            <a:r>
              <a:rPr lang="en-US" sz="2400" smtClean="0"/>
              <a:t>PROBLEM OUTPUTS</a:t>
            </a:r>
          </a:p>
          <a:p>
            <a:pPr lvl="1" eaLnBrk="1" hangingPunct="1"/>
            <a:r>
              <a:rPr lang="en-US" sz="2100" smtClean="0"/>
              <a:t>A message indicating whether the expression has balanced parentheses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7"/>
          <p:cNvGrpSpPr>
            <a:grpSpLocks/>
          </p:cNvGrpSpPr>
          <p:nvPr/>
        </p:nvGrpSpPr>
        <p:grpSpPr bwMode="auto">
          <a:xfrm>
            <a:off x="838200" y="1600200"/>
            <a:ext cx="7467600" cy="4776788"/>
            <a:chOff x="1056" y="1056"/>
            <a:chExt cx="3528" cy="2256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056"/>
              <a:ext cx="3109" cy="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" y="2516"/>
              <a:ext cx="3441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Design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1627188"/>
            <a:ext cx="740886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0963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4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0</a:t>
            </a:r>
          </a:p>
        </p:txBody>
      </p:sp>
      <p:grpSp>
        <p:nvGrpSpPr>
          <p:cNvPr id="40965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6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0967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0983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0984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0985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0986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0987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0988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0989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0990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0991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0992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0993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0968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0972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0973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0974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0975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0976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0977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0978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0979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0980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0981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0982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4257675" y="3559175"/>
            <a:ext cx="171450" cy="474663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433513" y="309086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55 L -0.07934 -0.03333 C -0.096 -0.04143 -0.12083 -0.04537 -0.14653 -0.04537 C -0.17621 -0.04537 -0.19982 -0.04143 -0.21649 -0.03333 L -0.29531 0.0025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2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1987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88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1</a:t>
            </a:r>
          </a:p>
        </p:txBody>
      </p:sp>
      <p:grpSp>
        <p:nvGrpSpPr>
          <p:cNvPr id="41989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0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1991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2007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2008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2009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2010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2011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2012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2013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2014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2015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2016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2017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1992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1996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1997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1998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1999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2000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2001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2002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2003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2004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2005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2006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4525963" y="3559175"/>
            <a:ext cx="173037" cy="474663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4" name="TextBox 84"/>
          <p:cNvSpPr txBox="1">
            <a:spLocks noChangeArrowheads="1"/>
          </p:cNvSpPr>
          <p:nvPr/>
        </p:nvSpPr>
        <p:spPr bwMode="auto">
          <a:xfrm>
            <a:off x="1433513" y="309086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1995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3011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2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2</a:t>
            </a:r>
          </a:p>
        </p:txBody>
      </p:sp>
      <p:grpSp>
        <p:nvGrpSpPr>
          <p:cNvPr id="43013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4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3015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3031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3032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3033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3034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3035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3036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3037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3038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3039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3040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3041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3016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3020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3021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3022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3023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3024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3025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3026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3027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3028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3029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3030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4835525" y="3554413"/>
            <a:ext cx="173038" cy="474662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8" name="TextBox 84"/>
          <p:cNvSpPr txBox="1">
            <a:spLocks noChangeArrowheads="1"/>
          </p:cNvSpPr>
          <p:nvPr/>
        </p:nvSpPr>
        <p:spPr bwMode="auto">
          <a:xfrm>
            <a:off x="1433513" y="309086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3019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4035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6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3</a:t>
            </a:r>
          </a:p>
        </p:txBody>
      </p:sp>
      <p:grpSp>
        <p:nvGrpSpPr>
          <p:cNvPr id="44037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8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4039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4058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4059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4060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4061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4062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4063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4064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4065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4066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4067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4068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4040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4047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4048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4049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4050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4051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4052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4053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4054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4055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4056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4057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5145088" y="3559175"/>
            <a:ext cx="173037" cy="474663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433513" y="34575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4043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076825" y="30781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[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[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1066 -0.03542 C -0.12899 -0.04329 -0.16233 -0.04723 -0.19705 -0.04723 C -0.23681 -0.04723 -0.2684 -0.04329 -0.2908 -0.03542 L -0.39705 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-2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4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Stacks are Specialized Lists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A client using a list can access any element,  remove any element, and insert an element anywhere in the list</a:t>
            </a:r>
          </a:p>
          <a:p>
            <a:pPr eaLnBrk="1" hangingPunct="1"/>
            <a:r>
              <a:rPr lang="en-US" smtClean="0"/>
              <a:t>A client using a stack can access (and remove) only the most recently inserted element, and can insert an element only at the “top” of the stack</a:t>
            </a:r>
          </a:p>
          <a:p>
            <a:pPr eaLnBrk="1" hangingPunct="1"/>
            <a:r>
              <a:rPr lang="en-US" smtClean="0"/>
              <a:t>Stacks are among the most commonly used data structures in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5059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0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4</a:t>
            </a:r>
          </a:p>
        </p:txBody>
      </p:sp>
      <p:grpSp>
        <p:nvGrpSpPr>
          <p:cNvPr id="45061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2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5063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5080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5081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5082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5083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5084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5085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5086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5087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5088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5089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5090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5064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5069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5070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5071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5072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5073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5074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5075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5076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5077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5078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5079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5454650" y="3557588"/>
            <a:ext cx="171450" cy="47307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6" name="TextBox 84"/>
          <p:cNvSpPr txBox="1">
            <a:spLocks noChangeArrowheads="1"/>
          </p:cNvSpPr>
          <p:nvPr/>
        </p:nvSpPr>
        <p:spPr bwMode="auto">
          <a:xfrm>
            <a:off x="1433513" y="34575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5067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5068" name="TextBox 54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[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6083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5</a:t>
            </a:r>
          </a:p>
        </p:txBody>
      </p:sp>
      <p:grpSp>
        <p:nvGrpSpPr>
          <p:cNvPr id="46085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6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6087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6104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6105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6106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6107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6108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6109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6110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6111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6112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6113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6114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6088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6093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6094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6095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6096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6097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6098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6099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6100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6101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6102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6103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5781675" y="3559175"/>
            <a:ext cx="173038" cy="474663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0" name="TextBox 84"/>
          <p:cNvSpPr txBox="1">
            <a:spLocks noChangeArrowheads="1"/>
          </p:cNvSpPr>
          <p:nvPr/>
        </p:nvSpPr>
        <p:spPr bwMode="auto">
          <a:xfrm>
            <a:off x="1433513" y="34575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6091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6092" name="TextBox 54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[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7107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08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6</a:t>
            </a:r>
          </a:p>
        </p:txBody>
      </p:sp>
      <p:grpSp>
        <p:nvGrpSpPr>
          <p:cNvPr id="47109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0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7111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7128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7129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7130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7131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7132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7133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7134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7135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7136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7137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7138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7112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7117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7118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7119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7120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7121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7122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7123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7124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7125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7126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7127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6054725" y="3559175"/>
            <a:ext cx="173038" cy="474663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4" name="TextBox 84"/>
          <p:cNvSpPr txBox="1">
            <a:spLocks noChangeArrowheads="1"/>
          </p:cNvSpPr>
          <p:nvPr/>
        </p:nvSpPr>
        <p:spPr bwMode="auto">
          <a:xfrm>
            <a:off x="1433513" y="34575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7115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7116" name="TextBox 54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[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8131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2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7</a:t>
            </a:r>
          </a:p>
        </p:txBody>
      </p:sp>
      <p:grpSp>
        <p:nvGrpSpPr>
          <p:cNvPr id="48133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4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8135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8154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8155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8156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8157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8158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8159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8160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8161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8162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8163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8164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8136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8143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8144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8145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8146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8147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8148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8149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8150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8151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8152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8153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6381750" y="3554413"/>
            <a:ext cx="173038" cy="474662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433513" y="34575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8139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[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0938" y="4110038"/>
            <a:ext cx="2192337" cy="538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Matches! </a:t>
            </a:r>
            <a:br>
              <a:rPr lang="en-US" sz="1400" dirty="0"/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Balanced</a:t>
            </a:r>
            <a:r>
              <a:rPr lang="en-US" sz="1400" dirty="0"/>
              <a:t> still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4722 -0.02338 C 0.05729 -0.02916 0.07048 -0.0287 0.08298 -0.02338 C 0.09757 -0.01851 0.10816 -0.00879 0.11441 0.00301 L 0.14479 0.05649 " pathEditMode="relative" rAng="985379" ptsTypes="FffFF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5" grpId="0"/>
      <p:bldP spid="81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49155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56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8</a:t>
            </a:r>
          </a:p>
        </p:txBody>
      </p:sp>
      <p:grpSp>
        <p:nvGrpSpPr>
          <p:cNvPr id="49157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58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49159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49175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9176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49177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49178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49179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49180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49181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49182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9183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9184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9185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49160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49164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49165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49166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49167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49168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49169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49170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49171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49172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49173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49174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6691313" y="3554413"/>
            <a:ext cx="173037" cy="474662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2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9163" name="TextBox 80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(cont.)</a:t>
            </a:r>
          </a:p>
        </p:txBody>
      </p:sp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50179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0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9</a:t>
            </a:r>
          </a:p>
        </p:txBody>
      </p:sp>
      <p:grpSp>
        <p:nvGrpSpPr>
          <p:cNvPr id="50181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2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50183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50199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0200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50201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50202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50203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50204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50205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50206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50207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0208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0209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50184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50188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50189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50190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50191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50192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50193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50194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50195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50196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50197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50198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7000875" y="3554413"/>
            <a:ext cx="171450" cy="474662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6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50187" name="TextBox 80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Balanced Parentheses </a:t>
            </a:r>
            <a:r>
              <a:rPr lang="en-US" b="0" smtClean="0"/>
              <a:t>(cont.)</a:t>
            </a:r>
          </a:p>
        </p:txBody>
      </p:sp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Expression:</a:t>
            </a:r>
          </a:p>
        </p:txBody>
      </p:sp>
      <p:grpSp>
        <p:nvGrpSpPr>
          <p:cNvPr id="51203" name="Group 11265"/>
          <p:cNvGrpSpPr>
            <a:grpSpLocks/>
          </p:cNvGrpSpPr>
          <p:nvPr/>
        </p:nvGrpSpPr>
        <p:grpSpPr bwMode="auto">
          <a:xfrm>
            <a:off x="1206500" y="3090863"/>
            <a:ext cx="774700" cy="3157537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8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1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5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4" name="TextBox 14"/>
          <p:cNvSpPr txBox="1">
            <a:spLocks noChangeArrowheads="1"/>
          </p:cNvSpPr>
          <p:nvPr/>
        </p:nvSpPr>
        <p:spPr bwMode="auto">
          <a:xfrm>
            <a:off x="4343400" y="49530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balanced 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index    : 10</a:t>
            </a:r>
          </a:p>
        </p:txBody>
      </p:sp>
      <p:grpSp>
        <p:nvGrpSpPr>
          <p:cNvPr id="51205" name="Group 41"/>
          <p:cNvGrpSpPr>
            <a:grpSpLocks/>
          </p:cNvGrpSpPr>
          <p:nvPr/>
        </p:nvGrpSpPr>
        <p:grpSpPr bwMode="auto">
          <a:xfrm rot="5400000">
            <a:off x="5593557" y="1527969"/>
            <a:ext cx="547687" cy="3438525"/>
            <a:chOff x="1371600" y="3276600"/>
            <a:chExt cx="762000" cy="3200400"/>
          </a:xfrm>
        </p:grpSpPr>
        <p:sp>
          <p:nvSpPr>
            <p:cNvPr id="29" name="Rectangle 28"/>
            <p:cNvSpPr/>
            <p:nvPr/>
          </p:nvSpPr>
          <p:spPr>
            <a:xfrm>
              <a:off x="1371600" y="3276600"/>
              <a:ext cx="762000" cy="32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71601" y="358097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71601" y="386910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1" y="415722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71601" y="444535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71601" y="4733477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1" y="5020124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1" y="5308249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1" y="559637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1" y="5884498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71601" y="6172623"/>
              <a:ext cx="762000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6" name="TextBox 65"/>
          <p:cNvSpPr txBox="1">
            <a:spLocks noChangeArrowheads="1"/>
          </p:cNvSpPr>
          <p:nvPr/>
        </p:nvSpPr>
        <p:spPr bwMode="auto">
          <a:xfrm>
            <a:off x="2765425" y="1666875"/>
            <a:ext cx="325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(w * [x + y] / z)</a:t>
            </a:r>
          </a:p>
        </p:txBody>
      </p:sp>
      <p:grpSp>
        <p:nvGrpSpPr>
          <p:cNvPr id="51207" name="Group 11263"/>
          <p:cNvGrpSpPr>
            <a:grpSpLocks/>
          </p:cNvGrpSpPr>
          <p:nvPr/>
        </p:nvGrpSpPr>
        <p:grpSpPr bwMode="auto">
          <a:xfrm>
            <a:off x="4148138" y="2605088"/>
            <a:ext cx="3563937" cy="338137"/>
            <a:chOff x="4209196" y="2604697"/>
            <a:chExt cx="3563204" cy="338554"/>
          </a:xfrm>
        </p:grpSpPr>
        <p:sp>
          <p:nvSpPr>
            <p:cNvPr id="51224" name="TextBox 57"/>
            <p:cNvSpPr txBox="1">
              <a:spLocks noChangeArrowheads="1"/>
            </p:cNvSpPr>
            <p:nvPr/>
          </p:nvSpPr>
          <p:spPr bwMode="auto">
            <a:xfrm>
              <a:off x="45184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51225" name="TextBox 58"/>
            <p:cNvSpPr txBox="1">
              <a:spLocks noChangeArrowheads="1"/>
            </p:cNvSpPr>
            <p:nvPr/>
          </p:nvSpPr>
          <p:spPr bwMode="auto">
            <a:xfrm>
              <a:off x="5446271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51226" name="TextBox 59"/>
            <p:cNvSpPr txBox="1">
              <a:spLocks noChangeArrowheads="1"/>
            </p:cNvSpPr>
            <p:nvPr/>
          </p:nvSpPr>
          <p:spPr bwMode="auto">
            <a:xfrm>
              <a:off x="573766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51227" name="TextBox 60"/>
            <p:cNvSpPr txBox="1">
              <a:spLocks noChangeArrowheads="1"/>
            </p:cNvSpPr>
            <p:nvPr/>
          </p:nvSpPr>
          <p:spPr bwMode="auto">
            <a:xfrm>
              <a:off x="60469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51228" name="TextBox 61"/>
            <p:cNvSpPr txBox="1">
              <a:spLocks noChangeArrowheads="1"/>
            </p:cNvSpPr>
            <p:nvPr/>
          </p:nvSpPr>
          <p:spPr bwMode="auto">
            <a:xfrm>
              <a:off x="6374083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51229" name="TextBox 62"/>
            <p:cNvSpPr txBox="1">
              <a:spLocks noChangeArrowheads="1"/>
            </p:cNvSpPr>
            <p:nvPr/>
          </p:nvSpPr>
          <p:spPr bwMode="auto">
            <a:xfrm>
              <a:off x="6683358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51230" name="TextBox 63"/>
            <p:cNvSpPr txBox="1">
              <a:spLocks noChangeArrowheads="1"/>
            </p:cNvSpPr>
            <p:nvPr/>
          </p:nvSpPr>
          <p:spPr bwMode="auto">
            <a:xfrm>
              <a:off x="6992625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51231" name="TextBox 64"/>
            <p:cNvSpPr txBox="1">
              <a:spLocks noChangeArrowheads="1"/>
            </p:cNvSpPr>
            <p:nvPr/>
          </p:nvSpPr>
          <p:spPr bwMode="auto">
            <a:xfrm>
              <a:off x="7301895" y="2604697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51232" name="TextBox 66"/>
            <p:cNvSpPr txBox="1">
              <a:spLocks noChangeArrowheads="1"/>
            </p:cNvSpPr>
            <p:nvPr/>
          </p:nvSpPr>
          <p:spPr bwMode="auto">
            <a:xfrm>
              <a:off x="5137004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51233" name="TextBox 67"/>
            <p:cNvSpPr txBox="1">
              <a:spLocks noChangeArrowheads="1"/>
            </p:cNvSpPr>
            <p:nvPr/>
          </p:nvSpPr>
          <p:spPr bwMode="auto">
            <a:xfrm>
              <a:off x="4827730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1234" name="TextBox 68"/>
            <p:cNvSpPr txBox="1">
              <a:spLocks noChangeArrowheads="1"/>
            </p:cNvSpPr>
            <p:nvPr/>
          </p:nvSpPr>
          <p:spPr bwMode="auto">
            <a:xfrm>
              <a:off x="4209196" y="2604697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</p:grpSp>
      <p:grpSp>
        <p:nvGrpSpPr>
          <p:cNvPr id="51208" name="Group 55"/>
          <p:cNvGrpSpPr>
            <a:grpSpLocks/>
          </p:cNvGrpSpPr>
          <p:nvPr/>
        </p:nvGrpSpPr>
        <p:grpSpPr bwMode="auto">
          <a:xfrm>
            <a:off x="4148138" y="3090863"/>
            <a:ext cx="3563937" cy="338137"/>
            <a:chOff x="4126411" y="3078004"/>
            <a:chExt cx="3563204" cy="338554"/>
          </a:xfrm>
        </p:grpSpPr>
        <p:sp>
          <p:nvSpPr>
            <p:cNvPr id="51213" name="TextBox 69"/>
            <p:cNvSpPr txBox="1">
              <a:spLocks noChangeArrowheads="1"/>
            </p:cNvSpPr>
            <p:nvPr/>
          </p:nvSpPr>
          <p:spPr bwMode="auto">
            <a:xfrm>
              <a:off x="44356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w</a:t>
              </a:r>
            </a:p>
          </p:txBody>
        </p:sp>
        <p:sp>
          <p:nvSpPr>
            <p:cNvPr id="51214" name="TextBox 70"/>
            <p:cNvSpPr txBox="1">
              <a:spLocks noChangeArrowheads="1"/>
            </p:cNvSpPr>
            <p:nvPr/>
          </p:nvSpPr>
          <p:spPr bwMode="auto">
            <a:xfrm>
              <a:off x="5363486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51215" name="TextBox 71"/>
            <p:cNvSpPr txBox="1">
              <a:spLocks noChangeArrowheads="1"/>
            </p:cNvSpPr>
            <p:nvPr/>
          </p:nvSpPr>
          <p:spPr bwMode="auto">
            <a:xfrm>
              <a:off x="565487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  <p:sp>
          <p:nvSpPr>
            <p:cNvPr id="51216" name="TextBox 72"/>
            <p:cNvSpPr txBox="1">
              <a:spLocks noChangeArrowheads="1"/>
            </p:cNvSpPr>
            <p:nvPr/>
          </p:nvSpPr>
          <p:spPr bwMode="auto">
            <a:xfrm>
              <a:off x="59641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51217" name="TextBox 73"/>
            <p:cNvSpPr txBox="1">
              <a:spLocks noChangeArrowheads="1"/>
            </p:cNvSpPr>
            <p:nvPr/>
          </p:nvSpPr>
          <p:spPr bwMode="auto">
            <a:xfrm>
              <a:off x="6291298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]</a:t>
              </a:r>
            </a:p>
          </p:txBody>
        </p:sp>
        <p:sp>
          <p:nvSpPr>
            <p:cNvPr id="51218" name="TextBox 74"/>
            <p:cNvSpPr txBox="1">
              <a:spLocks noChangeArrowheads="1"/>
            </p:cNvSpPr>
            <p:nvPr/>
          </p:nvSpPr>
          <p:spPr bwMode="auto">
            <a:xfrm>
              <a:off x="6600573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/</a:t>
              </a:r>
            </a:p>
          </p:txBody>
        </p:sp>
        <p:sp>
          <p:nvSpPr>
            <p:cNvPr id="51219" name="TextBox 75"/>
            <p:cNvSpPr txBox="1">
              <a:spLocks noChangeArrowheads="1"/>
            </p:cNvSpPr>
            <p:nvPr/>
          </p:nvSpPr>
          <p:spPr bwMode="auto">
            <a:xfrm>
              <a:off x="6909840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z</a:t>
              </a:r>
            </a:p>
          </p:txBody>
        </p:sp>
        <p:sp>
          <p:nvSpPr>
            <p:cNvPr id="51220" name="TextBox 76"/>
            <p:cNvSpPr txBox="1">
              <a:spLocks noChangeArrowheads="1"/>
            </p:cNvSpPr>
            <p:nvPr/>
          </p:nvSpPr>
          <p:spPr bwMode="auto">
            <a:xfrm>
              <a:off x="7219110" y="3078004"/>
              <a:ext cx="470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51221" name="TextBox 77"/>
            <p:cNvSpPr txBox="1">
              <a:spLocks noChangeArrowheads="1"/>
            </p:cNvSpPr>
            <p:nvPr/>
          </p:nvSpPr>
          <p:spPr bwMode="auto">
            <a:xfrm>
              <a:off x="5054219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[</a:t>
              </a:r>
            </a:p>
          </p:txBody>
        </p:sp>
        <p:sp>
          <p:nvSpPr>
            <p:cNvPr id="51222" name="TextBox 78"/>
            <p:cNvSpPr txBox="1">
              <a:spLocks noChangeArrowheads="1"/>
            </p:cNvSpPr>
            <p:nvPr/>
          </p:nvSpPr>
          <p:spPr bwMode="auto">
            <a:xfrm>
              <a:off x="4744945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*</a:t>
              </a:r>
            </a:p>
          </p:txBody>
        </p:sp>
        <p:sp>
          <p:nvSpPr>
            <p:cNvPr id="51223" name="TextBox 79"/>
            <p:cNvSpPr txBox="1">
              <a:spLocks noChangeArrowheads="1"/>
            </p:cNvSpPr>
            <p:nvPr/>
          </p:nvSpPr>
          <p:spPr bwMode="auto">
            <a:xfrm>
              <a:off x="4126411" y="3078004"/>
              <a:ext cx="3092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(</a:t>
              </a:r>
            </a:p>
          </p:txBody>
        </p:sp>
      </p:grpSp>
      <p:sp>
        <p:nvSpPr>
          <p:cNvPr id="11265" name="Down Arrow 11264"/>
          <p:cNvSpPr/>
          <p:nvPr/>
        </p:nvSpPr>
        <p:spPr>
          <a:xfrm rot="10800000">
            <a:off x="7327900" y="3521075"/>
            <a:ext cx="173038" cy="47307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TextBox 85"/>
          <p:cNvSpPr txBox="1">
            <a:spLocks noChangeArrowheads="1"/>
          </p:cNvSpPr>
          <p:nvPr/>
        </p:nvSpPr>
        <p:spPr bwMode="auto">
          <a:xfrm>
            <a:off x="4146550" y="30908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446213" y="309086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20938" y="4110038"/>
            <a:ext cx="2192337" cy="538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Matches! </a:t>
            </a:r>
            <a:br>
              <a:rPr lang="en-US" sz="1400" dirty="0"/>
            </a:br>
            <a:r>
              <a:rPr lang="en-US" sz="1400" dirty="0">
                <a:latin typeface="Courier New" pitchFamily="49" charset="0"/>
                <a:cs typeface="Courier New" pitchFamily="49" charset="0"/>
              </a:rPr>
              <a:t>Balanced</a:t>
            </a:r>
            <a:r>
              <a:rPr lang="en-US" sz="1400" dirty="0"/>
              <a:t> still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5052 -0.02408 C 0.06146 -0.02963 0.07604 -0.02963 0.09011 -0.02477 C 0.10608 -0.01922 0.11806 -0.00996 0.12552 0.00162 L 0.16146 0.05509 " pathEditMode="relative" rAng="864182" ptsTypes="FffFF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Implementation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425" y="1600200"/>
            <a:ext cx="21748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6425" y="3273425"/>
            <a:ext cx="23241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(please split the listing on the preceding slide at “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is_balanced</a:t>
            </a:r>
            <a:r>
              <a:rPr lang="en-US" dirty="0" smtClean="0"/>
              <a:t>…” putting the second half here, and enlarging both halves)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Testing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Provide a variety of input expressions displaying the result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000" smtClean="0"/>
              <a:t> or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Try several levels of nested parentheses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Try nested parentheses where corresponding parentheses are not of the same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Try unbalanced parentheses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Try no parentheses at all!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PITFALL: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 smtClean="0"/>
              <a:t>If you attempt to pop an empty stack your program will probably halt and report a run-time error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 smtClean="0"/>
              <a:t>The nature of the error message will depend on the compiler and operating system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 smtClean="0"/>
              <a:t>It is possible that no error is reported at all. You can guard against this error by testing for a nonempty stack before calling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sz="2000" smtClean="0"/>
              <a:t> or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5.1</a:t>
            </a:r>
          </a:p>
        </p:txBody>
      </p:sp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Stack Abstract Data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5.3</a:t>
            </a:r>
          </a:p>
        </p:txBody>
      </p:sp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Implementing a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a Stack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A stack is similar to a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The standard library defines the stack as a template class that takes any of the sequential containers (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mtClean="0"/>
              <a:t>,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mtClean="0"/>
              <a:t>, or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deque </a:t>
            </a:r>
            <a:r>
              <a:rPr lang="en-US" smtClean="0"/>
              <a:t>– described in Chapter 6) as a template parameter</a:t>
            </a:r>
          </a:p>
          <a:p>
            <a:pPr eaLnBrk="1" hangingPunct="1"/>
            <a:r>
              <a:rPr lang="en-US" smtClean="0"/>
              <a:t>We present two implementations in this section: </a:t>
            </a:r>
          </a:p>
          <a:p>
            <a:pPr lvl="1" eaLnBrk="1" hangingPunct="1"/>
            <a:r>
              <a:rPr lang="en-US" smtClean="0"/>
              <a:t>A standard template container </a:t>
            </a:r>
          </a:p>
          <a:p>
            <a:pPr lvl="1" eaLnBrk="1" hangingPunct="1"/>
            <a:r>
              <a:rPr lang="en-US" smtClean="0"/>
              <a:t>A special-purpose single-linked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Implementing a Stack (cont.)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243138"/>
            <a:ext cx="8277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a Stack (cont.)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676400"/>
            <a:ext cx="25384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982913"/>
            <a:ext cx="31099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a Stack (cont.)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This implementation is similar to the implementation in the C++ standard library</a:t>
            </a:r>
          </a:p>
          <a:p>
            <a:pPr eaLnBrk="1" hangingPunct="1"/>
            <a:r>
              <a:rPr lang="en-US" smtClean="0"/>
              <a:t>All sequential containers provide the functions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empty</a:t>
            </a:r>
            <a:r>
              <a:rPr lang="en-US" smtClean="0"/>
              <a:t>,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mtClean="0"/>
              <a:t>,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back</a:t>
            </a:r>
            <a:r>
              <a:rPr lang="en-US" smtClean="0"/>
              <a:t> (equivalent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stack::top</a:t>
            </a:r>
            <a:r>
              <a:rPr lang="en-US" smtClean="0"/>
              <a:t>),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smtClean="0"/>
              <a:t> (equivalent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stack::push</a:t>
            </a:r>
            <a:r>
              <a:rPr lang="en-US" smtClean="0"/>
              <a:t>) 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pop_back</a:t>
            </a:r>
            <a:r>
              <a:rPr lang="en-US" smtClean="0"/>
              <a:t> (equivalent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stack::pop</a:t>
            </a:r>
            <a:r>
              <a:rPr lang="en-US" smtClean="0"/>
              <a:t>), so we could use any of these containers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Adapter Classes and the Delegation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dirty="0"/>
              <a:t>stack class uses the delegation pattern </a:t>
            </a:r>
            <a:r>
              <a:rPr lang="en-US" dirty="0" smtClean="0"/>
              <a:t>discussed </a:t>
            </a:r>
            <a:r>
              <a:rPr lang="en-US" dirty="0"/>
              <a:t>in Chapter 4 by making </a:t>
            </a:r>
            <a:r>
              <a:rPr lang="en-US" dirty="0" smtClean="0"/>
              <a:t>the functions </a:t>
            </a:r>
            <a:r>
              <a:rPr lang="en-US" dirty="0"/>
              <a:t>in the underlying container class do its work for </a:t>
            </a:r>
            <a:r>
              <a:rPr lang="en-US" dirty="0" smtClean="0"/>
              <a:t>it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It </a:t>
            </a:r>
            <a:r>
              <a:rPr lang="en-US" dirty="0"/>
              <a:t>is also said to be </a:t>
            </a:r>
            <a:r>
              <a:rPr lang="en-US" dirty="0" smtClean="0"/>
              <a:t>an </a:t>
            </a:r>
            <a:r>
              <a:rPr lang="en-US" i="1" dirty="0" smtClean="0"/>
              <a:t>adapter </a:t>
            </a:r>
            <a:r>
              <a:rPr lang="en-US" i="1" dirty="0"/>
              <a:t>class </a:t>
            </a:r>
            <a:r>
              <a:rPr lang="en-US" dirty="0"/>
              <a:t>because it adapts the functions available in another class to the </a:t>
            </a:r>
            <a:r>
              <a:rPr lang="en-US" dirty="0" smtClean="0"/>
              <a:t>interface its </a:t>
            </a:r>
            <a:r>
              <a:rPr lang="en-US" dirty="0"/>
              <a:t>clients expect by giving different names to essentially the same </a:t>
            </a:r>
            <a:r>
              <a:rPr lang="en-US" dirty="0" smtClean="0"/>
              <a:t>operations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For example, if 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dirty="0"/>
              <a:t> is used as the container object,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stack::push </a:t>
            </a:r>
            <a:r>
              <a:rPr lang="en-US" dirty="0"/>
              <a:t>corresponds </a:t>
            </a:r>
            <a:r>
              <a:rPr lang="en-US" dirty="0" smtClean="0"/>
              <a:t>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vector::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stack::top </a:t>
            </a:r>
            <a:r>
              <a:rPr lang="en-US" dirty="0"/>
              <a:t>corresponds 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vector::back</a:t>
            </a:r>
            <a:r>
              <a:rPr lang="en-US" dirty="0"/>
              <a:t>, and so </a:t>
            </a:r>
            <a:r>
              <a:rPr lang="en-US" dirty="0" smtClean="0"/>
              <a:t>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Revisiting the Definition File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stack.h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To implement the stack using a vector object as a container, change the definition of the data member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container</a:t>
            </a:r>
            <a:r>
              <a:rPr lang="en-US" smtClean="0"/>
              <a:t> in the private part of the class definition: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std::vector&lt;Item_Type&gt; container;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mtClean="0"/>
              <a:t>If you prefer to use a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for a container, substitute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deque&lt;Item_Type&gt; </a:t>
            </a:r>
            <a:r>
              <a:rPr lang="en-US" smtClean="0"/>
              <a:t>for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vector&lt;Item_Type&gt; </a:t>
            </a:r>
            <a:r>
              <a:rPr lang="en-US" smtClean="0"/>
              <a:t>in the declaration of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container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Revisiting the Definition File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stack.h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(cont.)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43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member function implementations shown in the preceding listing should be included after the class definition but before the end of the namespace</a:t>
            </a:r>
          </a:p>
          <a:p>
            <a:pPr eaLnBrk="1" hangingPunct="1"/>
            <a:r>
              <a:rPr lang="en-US" sz="2000" dirty="0" smtClean="0"/>
              <a:t>Template member function implementations must be included with the class definitions </a:t>
            </a:r>
          </a:p>
          <a:p>
            <a:pPr eaLnBrk="1" hangingPunct="1"/>
            <a:r>
              <a:rPr lang="en-US" sz="2000" dirty="0" smtClean="0"/>
              <a:t>In the </a:t>
            </a:r>
            <a:r>
              <a:rPr lang="en-US" sz="2000" smtClean="0"/>
              <a:t>a prior </a:t>
            </a:r>
            <a:r>
              <a:rPr lang="en-US" sz="2000" dirty="0" smtClean="0"/>
              <a:t>listing, we used an include directive to insert the code for the member function definitions at the end of the file: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Insert implementation of member functions here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#include Stack.tc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//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End namespace KW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2000" dirty="0" smtClean="0"/>
              <a:t>The listing on the next slide shows an alternative which replaces each function declaration in file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stack.h</a:t>
            </a:r>
            <a:r>
              <a:rPr lang="en-US" sz="2000" dirty="0" smtClean="0"/>
              <a:t> with its actual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Revisiting the Definition File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stack.h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(cont.)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8721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000500"/>
            <a:ext cx="51260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Stack as a Linked Data Structure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can also implement a stack using a linked list of nodes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552700"/>
            <a:ext cx="8277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Stack Abstract Data Type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629400" cy="4876800"/>
          </a:xfrm>
        </p:spPr>
        <p:txBody>
          <a:bodyPr/>
          <a:lstStyle/>
          <a:p>
            <a:pPr eaLnBrk="1" hangingPunct="1"/>
            <a:r>
              <a:rPr lang="en-US" smtClean="0"/>
              <a:t>A stack is one of the most commonly used data structures in computer science</a:t>
            </a:r>
          </a:p>
          <a:p>
            <a:pPr eaLnBrk="1" hangingPunct="1"/>
            <a:r>
              <a:rPr lang="en-US" smtClean="0"/>
              <a:t>A stack can be compared to a Pez dispenser</a:t>
            </a:r>
          </a:p>
          <a:p>
            <a:pPr lvl="1" eaLnBrk="1" hangingPunct="1"/>
            <a:r>
              <a:rPr lang="en-US" smtClean="0"/>
              <a:t>Only the top item can be accessed</a:t>
            </a:r>
          </a:p>
          <a:p>
            <a:pPr lvl="1" eaLnBrk="1" hangingPunct="1"/>
            <a:r>
              <a:rPr lang="en-US" smtClean="0"/>
              <a:t>You can extract only one item at a time</a:t>
            </a:r>
          </a:p>
          <a:p>
            <a:pPr eaLnBrk="1" hangingPunct="1"/>
            <a:r>
              <a:rPr lang="en-US" smtClean="0"/>
              <a:t>The top element in the stack is the last added to the stack (most recently)</a:t>
            </a:r>
          </a:p>
          <a:p>
            <a:pPr eaLnBrk="1" hangingPunct="1"/>
            <a:r>
              <a:rPr lang="en-US" smtClean="0"/>
              <a:t>The stack’s storage policy is </a:t>
            </a:r>
            <a:r>
              <a:rPr lang="en-US" i="1" smtClean="0"/>
              <a:t>Last-In, First-Out</a:t>
            </a:r>
            <a:r>
              <a:rPr lang="en-US" smtClean="0"/>
              <a:t>, or </a:t>
            </a:r>
            <a:r>
              <a:rPr lang="en-US" i="1" smtClean="0"/>
              <a:t>LIFO</a:t>
            </a:r>
            <a:endParaRPr 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 t="17197"/>
          <a:stretch>
            <a:fillRect/>
          </a:stretch>
        </p:blipFill>
        <p:spPr bwMode="auto">
          <a:xfrm>
            <a:off x="7162800" y="1828800"/>
            <a:ext cx="16002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Stack as a Linked Data Structure (cont.)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File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Linked_Stack.tc</a:t>
            </a:r>
            <a:r>
              <a:rPr lang="en-US" sz="2200" dirty="0" smtClean="0"/>
              <a:t> defines a stack class that contains a collection of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200" dirty="0" smtClean="0"/>
              <a:t> objects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Recall that inner class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200" dirty="0" smtClean="0"/>
              <a:t> has data fields data (type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2200" dirty="0" smtClean="0"/>
              <a:t>) and next (type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Node*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To use this implementation we need to replace the statements at the end of file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stack.h</a:t>
            </a:r>
            <a:r>
              <a:rPr lang="en-US" sz="2200" dirty="0" smtClean="0"/>
              <a:t> with the following: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dirty="0"/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private: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Node.h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Node*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}; //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End class stack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#include "Linked_Stack.tc"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//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End namespace KW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Stack as a Linked Data Structure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File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Linked_Stack.tc</a:t>
            </a:r>
            <a:r>
              <a:rPr lang="en-US" sz="2200" dirty="0" smtClean="0"/>
              <a:t> defines a stack class that contains a collection of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200" dirty="0" smtClean="0"/>
              <a:t> objects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Recall that inner class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200" dirty="0" smtClean="0"/>
              <a:t> has data fields data (type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2200" dirty="0" smtClean="0"/>
              <a:t>) and next (type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Node*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To use this implementation we need to replace the statements at the end of file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stack.h</a:t>
            </a:r>
            <a:r>
              <a:rPr lang="en-US" sz="2200" dirty="0" smtClean="0"/>
              <a:t> with the following: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private: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Node.h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Node*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}; //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End class stack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#include "Linked_Stack.tc"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//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End namespace KW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5891213" y="3581400"/>
            <a:ext cx="2871787" cy="2743200"/>
          </a:xfrm>
          <a:prstGeom prst="borderCallout1">
            <a:avLst>
              <a:gd name="adj1" fmla="val 18750"/>
              <a:gd name="adj2" fmla="val -8333"/>
              <a:gd name="adj3" fmla="val 42993"/>
              <a:gd name="adj4" fmla="val -39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Pointer variable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dirty="0"/>
              <a:t> points to the last element placed on the stack. Because it is easier to insert and remove from the head of a linked list, we set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dirty="0"/>
              <a:t> to point to the node at the head of the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Stack as a Linked Data Structure (cont.)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Function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/>
              <a:t> inserts a node at the head of the list. The statement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new Node(item,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sets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dirty="0"/>
              <a:t> to point to the new node; </a:t>
            </a:r>
            <a:r>
              <a:rPr lang="en-US" dirty="0" smtClean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&gt;next </a:t>
            </a:r>
            <a:r>
              <a:rPr lang="en-US" dirty="0"/>
              <a:t>references the </a:t>
            </a:r>
            <a:r>
              <a:rPr lang="en-US" dirty="0" smtClean="0"/>
              <a:t>old top </a:t>
            </a:r>
            <a:r>
              <a:rPr lang="en-US" dirty="0"/>
              <a:t>of 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the stack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When </a:t>
            </a:r>
            <a:r>
              <a:rPr lang="en-US" dirty="0"/>
              <a:t>the stack is empty,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dirty="0"/>
              <a:t> is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/>
              <a:t>, so the attribute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dirty="0" smtClean="0"/>
              <a:t> for </a:t>
            </a:r>
            <a:r>
              <a:rPr lang="en-US" dirty="0"/>
              <a:t>the first object pushed onto the stack (the item at the bottom) will be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Stack as a Linked Data Structure (cont.)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Function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smtClean="0"/>
              <a:t> returns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top_of_stack-&gt;data </a:t>
            </a:r>
          </a:p>
          <a:p>
            <a:pPr eaLnBrk="1" hangingPunct="1"/>
            <a:r>
              <a:rPr lang="en-US" smtClean="0"/>
              <a:t>Function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empty</a:t>
            </a:r>
            <a:r>
              <a:rPr lang="en-US" smtClean="0"/>
              <a:t> tests for a value of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mtClean="0"/>
              <a:t> equal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Function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mtClean="0"/>
              <a:t> resets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top_of_stack</a:t>
            </a:r>
            <a:r>
              <a:rPr lang="en-US" smtClean="0"/>
              <a:t> to the value stored in the next field of the list head and then deletes the old top of the stack (pointed to by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old_top</a:t>
            </a:r>
            <a:r>
              <a:rPr lang="en-US" smtClean="0"/>
              <a:t>)</a:t>
            </a:r>
            <a:endParaRPr lang="en-US" sz="24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Stack as a Linked Data Structure (cont.)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31051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334000"/>
            <a:ext cx="208121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 of Stack Implementations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700" smtClean="0"/>
              <a:t>The implementation shown in the preceding listing is similar to the implementation provided by the C++ standard library </a:t>
            </a:r>
          </a:p>
          <a:p>
            <a:pPr eaLnBrk="1" hangingPunct="1"/>
            <a:r>
              <a:rPr lang="en-US" sz="2700" smtClean="0"/>
              <a:t>By delegating the operations to an underlying sequential container, we avoid having to implement these operations ourselves </a:t>
            </a:r>
          </a:p>
          <a:p>
            <a:pPr eaLnBrk="1" hangingPunct="1"/>
            <a:r>
              <a:rPr lang="en-US" sz="2700" smtClean="0"/>
              <a:t>By using the functions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sz="2700" smtClean="0"/>
              <a:t>,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pop_back</a:t>
            </a:r>
            <a:r>
              <a:rPr lang="en-US" sz="2700" smtClean="0"/>
              <a:t>, 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back</a:t>
            </a:r>
            <a:r>
              <a:rPr lang="en-US" sz="2700" smtClean="0"/>
              <a:t>, we are assured of constant time (</a:t>
            </a:r>
            <a:r>
              <a:rPr lang="en-US" sz="2700" b="1" smtClean="0"/>
              <a:t>O</a:t>
            </a:r>
            <a:r>
              <a:rPr lang="en-US" sz="2700" smtClean="0"/>
              <a:t>(1)) performance, since the C++ standard requires that implementations of the sequential containers provide these operations in (amortized) constant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 of Stack Implementations (cont.)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Use of the standard containers has a space </a:t>
            </a:r>
            <a:r>
              <a:rPr lang="en-US" dirty="0" smtClean="0"/>
              <a:t>penalty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To </a:t>
            </a:r>
            <a:r>
              <a:rPr lang="en-US" dirty="0"/>
              <a:t>achieve the </a:t>
            </a:r>
            <a:r>
              <a:rPr lang="en-US" dirty="0" smtClean="0"/>
              <a:t>amortized constant </a:t>
            </a:r>
            <a:r>
              <a:rPr lang="en-US" dirty="0"/>
              <a:t>performance for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dirty="0"/>
              <a:t>, and so forth, the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dirty="0"/>
              <a:t> and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dirty="0"/>
              <a:t> </a:t>
            </a:r>
            <a:r>
              <a:rPr lang="en-US" dirty="0" smtClean="0"/>
              <a:t>allocate additional space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As </a:t>
            </a:r>
            <a:r>
              <a:rPr lang="en-US" dirty="0"/>
              <a:t>we </a:t>
            </a:r>
            <a:r>
              <a:rPr lang="en-US" dirty="0" smtClean="0"/>
              <a:t>saw </a:t>
            </a:r>
            <a:r>
              <a:rPr lang="en-US" dirty="0"/>
              <a:t>in Section 4.3, the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dirty="0"/>
              <a:t> will allocate an </a:t>
            </a:r>
            <a:r>
              <a:rPr lang="en-US" dirty="0" smtClean="0"/>
              <a:t>array twice </a:t>
            </a:r>
            <a:r>
              <a:rPr lang="en-US" dirty="0"/>
              <a:t>the current size whenever it needs to allocate additional </a:t>
            </a:r>
            <a:r>
              <a:rPr lang="en-US" dirty="0" smtClean="0"/>
              <a:t>space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As </a:t>
            </a:r>
            <a:r>
              <a:rPr lang="en-US" dirty="0"/>
              <a:t>we will </a:t>
            </a:r>
            <a:r>
              <a:rPr lang="en-US" dirty="0" smtClean="0"/>
              <a:t>see in </a:t>
            </a:r>
            <a:r>
              <a:rPr lang="en-US" dirty="0"/>
              <a:t>Chapter 6, the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dirty="0"/>
              <a:t> also allocates additional </a:t>
            </a:r>
            <a:r>
              <a:rPr lang="en-US" dirty="0" smtClean="0"/>
              <a:t>space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dirty="0"/>
              <a:t>standard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/>
              <a:t> class is </a:t>
            </a:r>
            <a:r>
              <a:rPr lang="en-US" dirty="0" smtClean="0"/>
              <a:t>a double-linked </a:t>
            </a:r>
            <a:r>
              <a:rPr lang="en-US" dirty="0"/>
              <a:t>list; thus each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dirty="0"/>
              <a:t> contains pointers to both a next and a </a:t>
            </a:r>
            <a:r>
              <a:rPr lang="en-US" dirty="0" smtClean="0"/>
              <a:t>previous entry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This </a:t>
            </a:r>
            <a:r>
              <a:rPr lang="en-US" dirty="0"/>
              <a:t>flexibility is not needed for the </a:t>
            </a:r>
            <a:r>
              <a:rPr lang="en-US" dirty="0" smtClean="0"/>
              <a:t>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Comparison of Stack Implementations (cont.)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Using your own linked data structure has the advantage of using exactly as much storage as is needed for the stack </a:t>
            </a:r>
          </a:p>
          <a:p>
            <a:pPr eaLnBrk="1" hangingPunct="1"/>
            <a:r>
              <a:rPr lang="en-US" smtClean="0"/>
              <a:t>However, you need to allocate storage for the links </a:t>
            </a:r>
          </a:p>
          <a:p>
            <a:pPr eaLnBrk="1" hangingPunct="1"/>
            <a:r>
              <a:rPr lang="en-US" smtClean="0"/>
              <a:t>Because all insertions and deletions are at one end, the flexibility provided by a linked data structure is not utilized </a:t>
            </a:r>
          </a:p>
          <a:p>
            <a:pPr eaLnBrk="1" hangingPunct="1"/>
            <a:r>
              <a:rPr lang="en-US" smtClean="0"/>
              <a:t>All stack operations using a linked data structure are </a:t>
            </a:r>
            <a:r>
              <a:rPr lang="en-US" b="1" smtClean="0"/>
              <a:t>O</a:t>
            </a:r>
            <a:r>
              <a:rPr lang="en-US" smtClean="0"/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5.4</a:t>
            </a:r>
          </a:p>
        </p:txBody>
      </p:sp>
      <p:sp>
        <p:nvSpPr>
          <p:cNvPr id="727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Stack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Additional Stack Applications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Postfix and infix notation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Expressions normally are written in infix form, but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it easier for a computer to evaluate an expression in postfix form since there is no need to group sub-expressions in parentheses or worry about operator precedence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</p:txBody>
      </p:sp>
      <p:pic>
        <p:nvPicPr>
          <p:cNvPr id="73731" name="Picture 2" descr="C:\Documents and Settings\Administrator\My Documents\Koffman\PPTs\Koffman_Digital Request 150 DPI JPEG\Ch03\Table 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8458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of the Stack Abstract Data Type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200" dirty="0" smtClean="0"/>
              <a:t>Only the top element of a stack is visible; therefore the number of operations performed by a stack are few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200" dirty="0" smtClean="0"/>
              <a:t>We need the ability to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200" dirty="0" smtClean="0"/>
              <a:t>test for an empty stack (empty)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200" dirty="0" smtClean="0"/>
              <a:t>retrieve the top element (top)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200" dirty="0" smtClean="0"/>
              <a:t>remove the top element (pop)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200" dirty="0" smtClean="0"/>
              <a:t>put a new element on the stack (push)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en-US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2500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4191000"/>
            <a:ext cx="86487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Evaluating Postfix Expressions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Write a class that evaluates a postfix expression containing digit characters and operator characters +, -, *, and /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Use the space character as a delimiter between tokens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32150"/>
            <a:ext cx="83867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Evaluating Postfix </a:t>
            </a:r>
            <a:r>
              <a:rPr lang="en-US" dirty="0" smtClean="0"/>
              <a:t>Expressions – Analysis and Design</a:t>
            </a:r>
            <a:endParaRPr lang="en-US" dirty="0"/>
          </a:p>
        </p:txBody>
      </p:sp>
      <p:sp>
        <p:nvSpPr>
          <p:cNvPr id="75779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Save operands on a stack until their associated operator is scanned</a:t>
            </a:r>
          </a:p>
          <a:p>
            <a:pPr eaLnBrk="1" hangingPunct="1"/>
            <a:r>
              <a:rPr lang="en-US" smtClean="0"/>
              <a:t>Then pop the operands, compute the result, and push it back onto the stack</a:t>
            </a:r>
          </a:p>
          <a:p>
            <a:pPr eaLnBrk="1" hangingPunct="1"/>
            <a:r>
              <a:rPr lang="en-US" smtClean="0"/>
              <a:t>Assume binary operators and disallow negative operands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11266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3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0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76811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76812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76813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11265" name="Down Arrow 11264"/>
          <p:cNvSpPr/>
          <p:nvPr/>
        </p:nvSpPr>
        <p:spPr>
          <a:xfrm rot="10800000">
            <a:off x="4876800" y="2606675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962025" y="236855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4" name="Down Arrow 53"/>
          <p:cNvSpPr/>
          <p:nvPr/>
        </p:nvSpPr>
        <p:spPr>
          <a:xfrm rot="16200000">
            <a:off x="2191544" y="3082131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 rot="16200000">
            <a:off x="2191544" y="33837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2191544" y="374411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 rot="16200000">
            <a:off x="2191544" y="40632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 rot="16200000">
            <a:off x="2191544" y="43235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822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695 L -0.11441 -0.03287 C -0.13768 -0.04097 -0.17379 -0.04398 -0.20955 -0.0419 C -0.25139 -0.03912 -0.2849 -0.03194 -0.30747 -0.01921 L -0.41632 0.03472 " pathEditMode="relative" rAng="-170585" ptsTypes="FffFF"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17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85" grpId="0"/>
      <p:bldP spid="86" grpId="0"/>
      <p:bldP spid="54" grpId="0" animBg="1"/>
      <p:bldP spid="55" grpId="0" animBg="1"/>
      <p:bldP spid="57" grpId="0" animBg="1"/>
      <p:bldP spid="81" grpId="0" animBg="1"/>
      <p:bldP spid="8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77826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27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4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77835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77836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77837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11265" name="Down Arrow 11264"/>
          <p:cNvSpPr/>
          <p:nvPr/>
        </p:nvSpPr>
        <p:spPr>
          <a:xfrm rot="10800000">
            <a:off x="4876800" y="2606675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962025" y="236855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77840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5" name="Down Arrow 54"/>
          <p:cNvSpPr/>
          <p:nvPr/>
        </p:nvSpPr>
        <p:spPr>
          <a:xfrm rot="16200000">
            <a:off x="2191544" y="33837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2191544" y="374411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 rot="16200000">
            <a:off x="2191544" y="40632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 rot="16200000">
            <a:off x="2191544" y="43235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5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5465763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733800"/>
            <a:ext cx="53340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62025" y="2379663"/>
            <a:ext cx="30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62025" y="277495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555 L -0.13038 -0.03218 C -0.15799 -0.03819 -0.19861 -0.03889 -0.24063 -0.03472 C -0.28872 -0.02963 -0.32691 -0.02083 -0.3533 -0.00903 L -0.47986 0.04421 " pathEditMode="relative" rAng="-263496" ptsTypes="FffFF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85" grpId="0"/>
      <p:bldP spid="55" grpId="0" animBg="1"/>
      <p:bldP spid="57" grpId="0" animBg="1"/>
      <p:bldP spid="81" grpId="0" animBg="1"/>
      <p:bldP spid="82" grpId="0" animBg="1"/>
      <p:bldP spid="32" grpId="0" animBg="1"/>
      <p:bldP spid="2" grpId="0" animBg="1"/>
      <p:bldP spid="41" grpId="0"/>
      <p:bldP spid="42" grpId="0"/>
      <p:bldP spid="4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78850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1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8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78859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78860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78861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11265" name="Down Arrow 11264"/>
          <p:cNvSpPr/>
          <p:nvPr/>
        </p:nvSpPr>
        <p:spPr>
          <a:xfrm rot="10800000">
            <a:off x="5465763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863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5" name="Down Arrow 54"/>
          <p:cNvSpPr/>
          <p:nvPr/>
        </p:nvSpPr>
        <p:spPr>
          <a:xfrm rot="16200000">
            <a:off x="2191544" y="33837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2191544" y="374411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 rot="16200000">
            <a:off x="2191544" y="40632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 rot="16200000">
            <a:off x="2191544" y="471566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868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5976938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733800"/>
            <a:ext cx="53340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71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62025" y="236855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62025" y="277495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40" name="Down Arrow 39"/>
          <p:cNvSpPr/>
          <p:nvPr/>
        </p:nvSpPr>
        <p:spPr>
          <a:xfrm rot="16200000">
            <a:off x="2191544" y="49649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16200000">
            <a:off x="2191544" y="5290344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rot="16200000">
            <a:off x="2191544" y="5615781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79600" y="5060950"/>
            <a:ext cx="635000" cy="32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79600" y="5310188"/>
            <a:ext cx="635000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5500" y="1905000"/>
            <a:ext cx="1866900" cy="70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 *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6406 -0.05162 C 0.07708 -0.06343 0.09757 -0.07176 0.12014 -0.07593 C 0.14531 -0.08033 0.16597 -0.07917 0.18073 -0.07315 L 0.25312 -0.04537 " pathEditMode="relative" rAng="-460865" ptsTypes="FffFF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1979 -0.09051 C 0.02344 -0.11019 0.03472 -0.12639 0.04844 -0.13611 C 0.06476 -0.14584 0.08038 -0.14676 0.09444 -0.13866 L 0.16059 -0.10371 " pathEditMode="relative" rAng="-23144341" ptsTypes="FffFF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55" grpId="0" animBg="1"/>
      <p:bldP spid="57" grpId="0" animBg="1"/>
      <p:bldP spid="81" grpId="0" animBg="1"/>
      <p:bldP spid="82" grpId="0" animBg="1"/>
      <p:bldP spid="32" grpId="0" animBg="1"/>
      <p:bldP spid="2" grpId="0" animBg="1"/>
      <p:bldP spid="42" grpId="0"/>
      <p:bldP spid="43" grpId="0"/>
      <p:bldP spid="40" grpId="0" animBg="1"/>
      <p:bldP spid="44" grpId="0" animBg="1"/>
      <p:bldP spid="46" grpId="0" animBg="1"/>
      <p:bldP spid="48" grpId="0" animBg="1"/>
      <p:bldP spid="49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79874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75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2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79883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79884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79885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79886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79887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5976938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889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6" name="Down Arrow 45"/>
          <p:cNvSpPr/>
          <p:nvPr/>
        </p:nvSpPr>
        <p:spPr>
          <a:xfrm rot="16200000">
            <a:off x="2191544" y="5615781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67000" y="2020888"/>
            <a:ext cx="457200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  <p:sp>
        <p:nvSpPr>
          <p:cNvPr id="45" name="Down Arrow 44"/>
          <p:cNvSpPr/>
          <p:nvPr/>
        </p:nvSpPr>
        <p:spPr>
          <a:xfrm rot="16200000">
            <a:off x="2133601" y="5940425"/>
            <a:ext cx="171450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3763" y="2293938"/>
            <a:ext cx="457200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5504 -0.00116 C -0.06615 -0.00139 -0.08247 0.00046 -0.1 0.0044 C -0.11927 0.00949 -0.13472 0.01435 -0.14514 0.01968 L -0.19566 0.04537 " pathEditMode="relative" rAng="-588354" ptsTypes="FffFF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/>
      <p:bldP spid="45" grpId="0" animBg="1"/>
      <p:bldP spid="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80898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899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6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80907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80908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80909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11265" name="Down Arrow 11264"/>
          <p:cNvSpPr/>
          <p:nvPr/>
        </p:nvSpPr>
        <p:spPr>
          <a:xfrm rot="10800000">
            <a:off x="5989638" y="2630488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11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5" name="Down Arrow 54"/>
          <p:cNvSpPr/>
          <p:nvPr/>
        </p:nvSpPr>
        <p:spPr>
          <a:xfrm rot="16200000">
            <a:off x="2191544" y="33837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2191544" y="374411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 rot="16200000">
            <a:off x="2191544" y="40632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 rot="16200000">
            <a:off x="2191544" y="43235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16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6492875" y="2630488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733800"/>
            <a:ext cx="53340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19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3763" y="2301875"/>
            <a:ext cx="457200" cy="44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79475" y="2354263"/>
            <a:ext cx="487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93763" y="2713038"/>
            <a:ext cx="457200" cy="44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1065 L -0.1585 -0.05833 C -0.19184 -0.06898 -0.24149 -0.07199 -0.29236 -0.06805 C -0.35104 -0.06296 -0.39739 -0.05255 -0.42986 -0.03657 L -0.58385 0.03542 " pathEditMode="relative" rAng="-205432" ptsTypes="FffFF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16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55" grpId="0" animBg="1"/>
      <p:bldP spid="57" grpId="0" animBg="1"/>
      <p:bldP spid="81" grpId="0" animBg="1"/>
      <p:bldP spid="82" grpId="0" animBg="1"/>
      <p:bldP spid="32" grpId="0" animBg="1"/>
      <p:bldP spid="2" grpId="0" animBg="1"/>
      <p:bldP spid="40" grpId="0"/>
      <p:bldP spid="44" grpId="0"/>
      <p:bldP spid="45" grpId="0"/>
      <p:bldP spid="4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81922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23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0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81931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81932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81933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11265" name="Down Arrow 11264"/>
          <p:cNvSpPr/>
          <p:nvPr/>
        </p:nvSpPr>
        <p:spPr>
          <a:xfrm rot="10800000">
            <a:off x="6492875" y="2606675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35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5" name="Down Arrow 54"/>
          <p:cNvSpPr/>
          <p:nvPr/>
        </p:nvSpPr>
        <p:spPr>
          <a:xfrm rot="16200000">
            <a:off x="2191544" y="33837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2191544" y="374411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 rot="16200000">
            <a:off x="2191544" y="40632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 rot="16200000">
            <a:off x="2191544" y="4715669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40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7027863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733800"/>
            <a:ext cx="53340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43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90588" y="2368550"/>
            <a:ext cx="463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90588" y="2774950"/>
            <a:ext cx="463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  <p:sp>
        <p:nvSpPr>
          <p:cNvPr id="40" name="Down Arrow 39"/>
          <p:cNvSpPr/>
          <p:nvPr/>
        </p:nvSpPr>
        <p:spPr>
          <a:xfrm rot="16200000">
            <a:off x="2191544" y="496490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16200000">
            <a:off x="2191544" y="5290344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rot="16200000">
            <a:off x="2191544" y="5615781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79600" y="5060950"/>
            <a:ext cx="635000" cy="32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79600" y="5310188"/>
            <a:ext cx="635000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5500" y="1905000"/>
            <a:ext cx="1866900" cy="70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28 - 20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6406 -0.05162 C 0.07708 -0.06343 0.09757 -0.07176 0.12014 -0.07593 C 0.14531 -0.08033 0.16597 -0.07917 0.18073 -0.07315 L 0.25312 -0.04537 " pathEditMode="relative" rAng="-460865" ptsTypes="FffFF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1979 -0.09051 C 0.02344 -0.11019 0.03472 -0.12639 0.04844 -0.13611 C 0.06476 -0.14584 0.08038 -0.14676 0.09444 -0.13866 L 0.16059 -0.10371 " pathEditMode="relative" rAng="-23144341" ptsTypes="FffFF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55" grpId="0" animBg="1"/>
      <p:bldP spid="57" grpId="0" animBg="1"/>
      <p:bldP spid="81" grpId="0" animBg="1"/>
      <p:bldP spid="82" grpId="0" animBg="1"/>
      <p:bldP spid="32" grpId="0" animBg="1"/>
      <p:bldP spid="2" grpId="0" animBg="1"/>
      <p:bldP spid="42" grpId="0"/>
      <p:bldP spid="43" grpId="0"/>
      <p:bldP spid="40" grpId="0" animBg="1"/>
      <p:bldP spid="44" grpId="0" animBg="1"/>
      <p:bldP spid="46" grpId="0" animBg="1"/>
      <p:bldP spid="48" grpId="0" animBg="1"/>
      <p:bldP spid="49" grpId="0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82946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47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4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82955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82956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82957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82958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82959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7027863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61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6" name="Down Arrow 45"/>
          <p:cNvSpPr/>
          <p:nvPr/>
        </p:nvSpPr>
        <p:spPr>
          <a:xfrm rot="16200000">
            <a:off x="2191544" y="5615781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67000" y="2020888"/>
            <a:ext cx="457200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45" name="Down Arrow 44"/>
          <p:cNvSpPr/>
          <p:nvPr/>
        </p:nvSpPr>
        <p:spPr>
          <a:xfrm rot="16200000">
            <a:off x="2133601" y="5940425"/>
            <a:ext cx="171450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00113" y="2368550"/>
            <a:ext cx="4572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5504 -0.00116 C -0.06615 -0.00139 -0.08247 0.00046 -0.1 0.0044 C -0.11927 0.00949 -0.13472 0.01435 -0.14514 0.01968 L -0.19566 0.04537 " pathEditMode="relative" rAng="-588354" ptsTypes="FffFF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/>
      <p:bldP spid="45" grpId="0" animBg="1"/>
      <p:bldP spid="4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grpSp>
        <p:nvGrpSpPr>
          <p:cNvPr id="83970" name="Group 11265"/>
          <p:cNvGrpSpPr>
            <a:grpSpLocks/>
          </p:cNvGrpSpPr>
          <p:nvPr/>
        </p:nvGrpSpPr>
        <p:grpSpPr bwMode="auto">
          <a:xfrm>
            <a:off x="735013" y="2368550"/>
            <a:ext cx="774700" cy="3157538"/>
            <a:chOff x="1207168" y="3090446"/>
            <a:chExt cx="774032" cy="3157954"/>
          </a:xfrm>
        </p:grpSpPr>
        <p:sp>
          <p:nvSpPr>
            <p:cNvPr id="8" name="Rectangle 7"/>
            <p:cNvSpPr/>
            <p:nvPr/>
          </p:nvSpPr>
          <p:spPr>
            <a:xfrm>
              <a:off x="1219857" y="3090446"/>
              <a:ext cx="761343" cy="31579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857" y="342862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9857" y="3835082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9857" y="424153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9857" y="4647989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9857" y="5054443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857" y="5460896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07168" y="5867350"/>
              <a:ext cx="761343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1" name="TextBox 14"/>
          <p:cNvSpPr txBox="1">
            <a:spLocks noChangeArrowheads="1"/>
          </p:cNvSpPr>
          <p:nvPr/>
        </p:nvSpPr>
        <p:spPr bwMode="auto">
          <a:xfrm>
            <a:off x="2362200" y="3113088"/>
            <a:ext cx="6781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Empty the operand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while there are more tokens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 the next token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the first character of the token is a digit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token on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6.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else if the token is an operator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right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left operand off the stack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evaluate the operation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10.     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push the result onto the stack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pop the stack and return the result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782469" y="950119"/>
            <a:ext cx="546100" cy="26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592888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054725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51656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76813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38650" y="2293938"/>
            <a:ext cx="5461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8" name="TextBox 69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83979" name="TextBox 70"/>
          <p:cNvSpPr txBox="1">
            <a:spLocks noChangeArrowheads="1"/>
          </p:cNvSpPr>
          <p:nvPr/>
        </p:nvSpPr>
        <p:spPr bwMode="auto">
          <a:xfrm>
            <a:off x="69596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83980" name="TextBox 77"/>
          <p:cNvSpPr txBox="1">
            <a:spLocks noChangeArrowheads="1"/>
          </p:cNvSpPr>
          <p:nvPr/>
        </p:nvSpPr>
        <p:spPr bwMode="auto">
          <a:xfrm>
            <a:off x="6335713" y="21240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83981" name="TextBox 78"/>
          <p:cNvSpPr txBox="1">
            <a:spLocks noChangeArrowheads="1"/>
          </p:cNvSpPr>
          <p:nvPr/>
        </p:nvSpPr>
        <p:spPr bwMode="auto">
          <a:xfrm>
            <a:off x="5908675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83982" name="TextBox 85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83983" name="TextBox 82"/>
          <p:cNvSpPr txBox="1">
            <a:spLocks noChangeArrowheads="1"/>
          </p:cNvSpPr>
          <p:nvPr/>
        </p:nvSpPr>
        <p:spPr bwMode="auto">
          <a:xfrm>
            <a:off x="4808538" y="2124075"/>
            <a:ext cx="309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7027863" y="2606675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3985" name="TextBox 40"/>
          <p:cNvSpPr txBox="1">
            <a:spLocks noChangeArrowheads="1"/>
          </p:cNvSpPr>
          <p:nvPr/>
        </p:nvSpPr>
        <p:spPr bwMode="auto">
          <a:xfrm>
            <a:off x="5397500" y="2124075"/>
            <a:ext cx="309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46" name="Down Arrow 45"/>
          <p:cNvSpPr/>
          <p:nvPr/>
        </p:nvSpPr>
        <p:spPr>
          <a:xfrm rot="16200000">
            <a:off x="2191544" y="3423444"/>
            <a:ext cx="173037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 rot="16200000">
            <a:off x="2110582" y="6304756"/>
            <a:ext cx="173038" cy="365125"/>
          </a:xfrm>
          <a:prstGeom prst="downArrow">
            <a:avLst/>
          </a:prstGeom>
          <a:solidFill>
            <a:srgbClr val="FFC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00113" y="2368550"/>
            <a:ext cx="45720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03698 -0.06643 C 0.04427 -0.08078 0.0585 -0.09467 0.07465 -0.10393 C 0.09323 -0.11528 0.10955 -0.11991 0.12257 -0.11782 L 0.18472 -0.11111 " pathEditMode="relative" rAng="-1449655" ptsTypes="FffFF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of the Stack Abstract Data Type (cont.)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9100" y="1519238"/>
            <a:ext cx="32670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7513" y="3857625"/>
            <a:ext cx="3357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(cont.)</a:t>
            </a:r>
            <a:endParaRPr lang="en-US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22431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1833563"/>
            <a:ext cx="517366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(cont.)</a:t>
            </a:r>
            <a:endParaRPr lang="en-US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2595563"/>
            <a:ext cx="5962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(cont.)</a:t>
            </a:r>
            <a:endParaRPr lang="en-US" dirty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71625"/>
            <a:ext cx="2814638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(cont.)</a:t>
            </a:r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41463"/>
            <a:ext cx="286226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Evaluating Postfix Expressions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890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Testing: write a driver which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creates a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Postfix_Evaluator</a:t>
            </a:r>
            <a:r>
              <a:rPr lang="en-US" sz="2200" smtClean="0"/>
              <a:t>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reads one or more expressions and reports the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catches the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Syntax_Error</a:t>
            </a:r>
            <a:r>
              <a:rPr lang="en-US" sz="2000" smtClean="0"/>
              <a:t> </a:t>
            </a:r>
            <a:r>
              <a:rPr lang="en-US" sz="2200" smtClean="0"/>
              <a:t>exception</a:t>
            </a:r>
            <a:r>
              <a:rPr lang="en-US" sz="20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exercises each path by using each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exercises each path through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200" smtClean="0"/>
              <a:t> by trying different orderings and multiple occurrences of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tests for syntax errors: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an operator without any operands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a single operand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an extra operand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an extra operator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a variable name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smtClean="0"/>
              <a:t>the empty string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Converting from Infix to Postfix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Convert infix expressions to postfix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Assume: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expressions consists of only spaces, operands, and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space is a delimiter character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all operands that are identifiers begin with a letter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all operands that are numbers begin with a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sp>
        <p:nvSpPr>
          <p:cNvPr id="91139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Example: convert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w – 5.1 / sum *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to its postfix form: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w 5.1 sum / 2 * 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sp>
        <p:nvSpPr>
          <p:cNvPr id="92163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For expressions without parentheses, there are two criteria that determine the order of operator evaluation:</a:t>
            </a:r>
          </a:p>
          <a:p>
            <a:pPr lvl="1" eaLnBrk="1" hangingPunct="1"/>
            <a:r>
              <a:rPr lang="en-US" smtClean="0"/>
              <a:t>Operators are evaluated according to their precedence or rank; higher-precedence operators are evaluated before lower-precedence operators. For example, *, /, and % (the multiplicative operators) are evaluated before +, –</a:t>
            </a:r>
          </a:p>
          <a:p>
            <a:pPr lvl="1" eaLnBrk="1" hangingPunct="1"/>
            <a:r>
              <a:rPr lang="en-US" smtClean="0"/>
              <a:t>Operators with the same precedence are evaluated in left-to-right order (left associative rule)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By temporarily storing </a:t>
            </a:r>
            <a:r>
              <a:rPr lang="en-US" dirty="0"/>
              <a:t>the operators on a stack, we can pop them </a:t>
            </a:r>
            <a:r>
              <a:rPr lang="en-US" dirty="0" smtClean="0"/>
              <a:t>when needed and </a:t>
            </a:r>
            <a:r>
              <a:rPr lang="en-US" dirty="0"/>
              <a:t>insert them in the postfix string in an order that indicates when </a:t>
            </a:r>
            <a:r>
              <a:rPr lang="en-US" dirty="0" smtClean="0"/>
              <a:t>they should </a:t>
            </a:r>
            <a:r>
              <a:rPr lang="en-US" dirty="0"/>
              <a:t>be </a:t>
            </a:r>
            <a:r>
              <a:rPr lang="en-US" dirty="0" smtClean="0"/>
              <a:t>evaluated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For </a:t>
            </a:r>
            <a:r>
              <a:rPr lang="en-US" dirty="0"/>
              <a:t>example, if we </a:t>
            </a:r>
            <a:r>
              <a:rPr lang="en-US" dirty="0" smtClean="0"/>
              <a:t>have the </a:t>
            </a:r>
            <a:r>
              <a:rPr lang="en-US" dirty="0"/>
              <a:t>first two operators from the string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"w - 5.1 / sum * 2" </a:t>
            </a:r>
            <a:r>
              <a:rPr lang="en-US" dirty="0"/>
              <a:t>stored on a stack </a:t>
            </a:r>
            <a:r>
              <a:rPr lang="en-US" dirty="0" smtClean="0"/>
              <a:t>as follows: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dirty="0"/>
              <a:t>operator </a:t>
            </a:r>
            <a:r>
              <a:rPr lang="en-US" dirty="0" smtClean="0"/>
              <a:t>“/” </a:t>
            </a:r>
            <a:r>
              <a:rPr lang="en-US" dirty="0"/>
              <a:t>(scanned second) must come off the stack and be placed in the </a:t>
            </a:r>
            <a:r>
              <a:rPr lang="en-US" dirty="0" smtClean="0"/>
              <a:t>postfix string </a:t>
            </a:r>
            <a:r>
              <a:rPr lang="en-US" dirty="0"/>
              <a:t>before the operator - (scanned first</a:t>
            </a:r>
            <a:r>
              <a:rPr lang="en-US" dirty="0" smtClean="0"/>
              <a:t>)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</a:t>
            </a:r>
            <a:r>
              <a:rPr lang="en-US" dirty="0"/>
              <a:t>we have the stack as just shown </a:t>
            </a:r>
            <a:r>
              <a:rPr lang="en-US" dirty="0" smtClean="0"/>
              <a:t>and </a:t>
            </a:r>
            <a:r>
              <a:rPr lang="en-US" dirty="0"/>
              <a:t>the next operator is </a:t>
            </a:r>
            <a:r>
              <a:rPr lang="en-US" dirty="0" smtClean="0"/>
              <a:t>“*”, </a:t>
            </a:r>
            <a:r>
              <a:rPr lang="en-US" dirty="0"/>
              <a:t>we need to pop the </a:t>
            </a:r>
            <a:r>
              <a:rPr lang="en-US" dirty="0" smtClean="0"/>
              <a:t>“/” </a:t>
            </a:r>
            <a:r>
              <a:rPr lang="en-US" dirty="0"/>
              <a:t>off the stack and insert it in the </a:t>
            </a:r>
            <a:r>
              <a:rPr lang="en-US" dirty="0" smtClean="0"/>
              <a:t>postfix string </a:t>
            </a:r>
            <a:r>
              <a:rPr lang="en-US" dirty="0"/>
              <a:t>before </a:t>
            </a:r>
            <a:r>
              <a:rPr lang="en-US" dirty="0" smtClean="0"/>
              <a:t>“*”, </a:t>
            </a:r>
            <a:r>
              <a:rPr lang="en-US" dirty="0"/>
              <a:t>because the multiplicative operator scanned earlier (/) should be </a:t>
            </a:r>
            <a:r>
              <a:rPr lang="en-US" dirty="0" smtClean="0"/>
              <a:t>evaluated before </a:t>
            </a:r>
            <a:r>
              <a:rPr lang="en-US" dirty="0"/>
              <a:t>the multiplicative operator (*) scanned later (the left-associative rule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76600" y="3124200"/>
          <a:ext cx="4572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/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866900"/>
            <a:ext cx="8667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Stack of Strings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362200"/>
            <a:ext cx="8153400" cy="4267200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create the (a) stack using the following statements: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stack&lt;string&gt; names;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names.push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("Rich");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names.push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("Debbie");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names.push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("Robin");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names.push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("Dustin");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names.push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("Jonathan");</a:t>
            </a:r>
          </a:p>
        </p:txBody>
      </p:sp>
      <p:pic>
        <p:nvPicPr>
          <p:cNvPr id="21507" name="Picture 3" descr="C:\Documents and Settings\Administrator\My Documents\Koffman\PPTs\JPEGS\JWCL233_Koffman JPG files\ch03\w005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19238"/>
            <a:ext cx="596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7898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62100"/>
            <a:ext cx="82724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976938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524000"/>
            <a:ext cx="6096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11300"/>
            <a:ext cx="50196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34512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(cont.)</a:t>
            </a:r>
            <a:endParaRPr lang="en-US" dirty="0"/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49400"/>
            <a:ext cx="3962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024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Testing</a:t>
            </a:r>
          </a:p>
          <a:p>
            <a:pPr lvl="1" eaLnBrk="1" hangingPunct="1"/>
            <a:r>
              <a:rPr lang="en-US" smtClean="0"/>
              <a:t>Use enough test expressions to satisfy yourself that the conversions are correct for properly formed input expressions</a:t>
            </a:r>
          </a:p>
          <a:p>
            <a:pPr lvl="1" eaLnBrk="1" hangingPunct="1"/>
            <a:r>
              <a:rPr lang="en-US" smtClean="0"/>
              <a:t>Try:</a:t>
            </a:r>
          </a:p>
          <a:p>
            <a:pPr lvl="2" eaLnBrk="1" hangingPunct="1"/>
            <a:r>
              <a:rPr lang="en-US" smtClean="0"/>
              <a:t>Different orderings </a:t>
            </a:r>
          </a:p>
          <a:p>
            <a:pPr lvl="2" eaLnBrk="1" hangingPunct="1"/>
            <a:r>
              <a:rPr lang="en-US" smtClean="0"/>
              <a:t>Multiple occurrences of the operators</a:t>
            </a:r>
          </a:p>
          <a:p>
            <a:pPr lvl="2" eaLnBrk="1" hangingPunct="1"/>
            <a:r>
              <a:rPr lang="en-US" smtClean="0"/>
              <a:t>Infix expressions where all operators have the same precedence</a:t>
            </a:r>
          </a:p>
          <a:p>
            <a:pPr lvl="1" eaLnBrk="1" hangingPunct="1"/>
            <a:r>
              <a:rPr lang="en-US" smtClean="0"/>
              <a:t>Catch the exception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SyntaxError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from Infix to Postfix </a:t>
            </a:r>
            <a:r>
              <a:rPr lang="en-US" b="0" dirty="0" smtClean="0"/>
              <a:t>(cont.)</a:t>
            </a:r>
            <a:endParaRPr lang="en-US" dirty="0" smtClean="0"/>
          </a:p>
        </p:txBody>
      </p:sp>
      <p:sp>
        <p:nvSpPr>
          <p:cNvPr id="1034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Testing</a:t>
            </a:r>
          </a:p>
          <a:p>
            <a:pPr lvl="1" eaLnBrk="1" hangingPunct="1"/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2209800"/>
            <a:ext cx="63531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Expressions </a:t>
            </a:r>
            <a:r>
              <a:rPr lang="en-US" smtClean="0"/>
              <a:t>with Parentheses</a:t>
            </a:r>
            <a:endParaRPr lang="en-US" dirty="0" smtClean="0"/>
          </a:p>
        </p:txBody>
      </p:sp>
      <p:sp>
        <p:nvSpPr>
          <p:cNvPr id="768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ability to convert expressions with parentheses is an important (and necessary) enhancement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Parentheses are used to separate an expression into </a:t>
            </a:r>
            <a:r>
              <a:rPr lang="en-US" dirty="0" err="1" smtClean="0"/>
              <a:t>subexpressions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Modify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process_operator</a:t>
            </a:r>
            <a:r>
              <a:rPr lang="en-US" dirty="0" smtClean="0"/>
              <a:t> to push each opening parenthesis onto the stack as soon as it is scanned</a:t>
            </a:r>
          </a:p>
          <a:p>
            <a:pPr marL="4572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operator_stack.empty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 || (op == '(')) {</a:t>
            </a:r>
          </a:p>
          <a:p>
            <a:pPr marL="8001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if (op == ')')</a:t>
            </a:r>
          </a:p>
          <a:p>
            <a:pPr marL="11430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throw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Syntax_Error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("Unmatched close parenthesis");</a:t>
            </a:r>
          </a:p>
          <a:p>
            <a:pPr marL="8001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operator_stack.push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(op);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Stack of Strings (cont.)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362200"/>
            <a:ext cx="8153400" cy="4267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smtClean="0"/>
          </a:p>
          <a:p>
            <a:pPr algn="just" eaLnBrk="1" hangingPunct="1">
              <a:lnSpc>
                <a:spcPct val="80000"/>
              </a:lnSpc>
            </a:pPr>
            <a:endParaRPr lang="en-US" sz="2200" smtClean="0"/>
          </a:p>
          <a:p>
            <a:pPr algn="just"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For stack names in (a), the value of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names.empty</a:t>
            </a:r>
            <a:r>
              <a:rPr lang="en-US" sz="2200" smtClean="0"/>
              <a:t>() is false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statement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	string last = names.top();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stores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"Jonathan" </a:t>
            </a:r>
            <a:r>
              <a:rPr lang="en-US" sz="2200" smtClean="0"/>
              <a:t>in last without changing </a:t>
            </a:r>
            <a:r>
              <a:rPr lang="en-US" sz="170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z="2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statement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smtClean="0">
                <a:latin typeface="Courier New" pitchFamily="49" charset="0"/>
                <a:cs typeface="Courier New" pitchFamily="49" charset="0"/>
              </a:rPr>
              <a:t>	names.pop()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removes "</a:t>
            </a:r>
            <a:r>
              <a:rPr lang="en-US" sz="1700" smtClean="0">
                <a:latin typeface="Courier New" pitchFamily="49" charset="0"/>
                <a:cs typeface="Courier New" pitchFamily="49" charset="0"/>
              </a:rPr>
              <a:t>Jonathan</a:t>
            </a:r>
            <a:r>
              <a:rPr lang="en-US" sz="2200" smtClean="0"/>
              <a:t>" from </a:t>
            </a:r>
            <a:r>
              <a:rPr lang="en-US" sz="1700" smtClean="0">
                <a:latin typeface="Courier New" pitchFamily="49" charset="0"/>
                <a:cs typeface="Courier New" pitchFamily="49" charset="0"/>
              </a:rPr>
              <a:t>names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100" smtClean="0"/>
              <a:t>The stack names now contains four elements as shown in (b)</a:t>
            </a:r>
            <a:endParaRPr lang="en-US" sz="160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1" name="Picture 3" descr="C:\Documents and Settings\Administrator\My Documents\Koffman\PPTs\JPEGS\JWCL233_Koffman JPG files\ch03\w005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96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Expressions with Parentheses (cont.)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When a closing parenthesis is scanned, pop all operators up to and including the matching opening parenthesis, inserting all operators popped (except for the opening parenthesis) in the postfix string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This will happen automatically in the following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800" b="1" smtClean="0"/>
              <a:t> </a:t>
            </a:r>
            <a:r>
              <a:rPr lang="en-US" sz="2200" smtClean="0"/>
              <a:t>statement if the precedence of the closing parenthesis is lower than that of any other operator except for the opening parenthesis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while (!operator_stack.empty()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&amp;&amp; (operator_stack.top() != '(')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&amp;&amp; (precedence(op) &lt;= precedence(operator_stack.top()))){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postfix += operator_stack.top();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postfix += " 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operator_stack.pop();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1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Expressions with Parentheses (cont.)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closing parenthesis is considered processed when the corresponding opening parenthesis is popped from the stack, and the closing parenthesis is not placed on the stack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following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smtClean="0"/>
              <a:t> statement executes after the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400" smtClean="0"/>
              <a:t> loop exit: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if (op == ')') 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  if (!operator_stack.empty()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    &amp;&amp; (operator_stack.top() == '(')) 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    operator_stack.pop();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    throw Syntax_Error("Unmatched close parentheses");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Expressions with Parentheses (cont.)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695575"/>
            <a:ext cx="6210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Converting Expressions with Parentheses (cont.)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smtClean="0"/>
              <a:t>Testing</a:t>
            </a:r>
            <a:r>
              <a:rPr lang="en-US" sz="22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Use the classes developed for the prior case studies to evaluate infix expressions with integer operands and nested parentheses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Our driver program will need to create instances of both classes and apply function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convert</a:t>
            </a:r>
            <a:r>
              <a:rPr lang="en-US" sz="2200" smtClean="0"/>
              <a:t> to the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Infix_To_Postfix_Parens</a:t>
            </a:r>
            <a:r>
              <a:rPr lang="en-US" sz="1800" smtClean="0"/>
              <a:t> </a:t>
            </a:r>
            <a:r>
              <a:rPr lang="en-US" sz="2200" smtClean="0"/>
              <a:t>object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argument for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convert</a:t>
            </a:r>
            <a:r>
              <a:rPr lang="en-US" sz="2200" smtClean="0"/>
              <a:t> will be the infix expression; the result will be its postfix form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Next, the driver will apply function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200" smtClean="0"/>
              <a:t> of the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Postfix_Evaluator</a:t>
            </a:r>
            <a:r>
              <a:rPr lang="en-US" sz="2200" smtClean="0"/>
              <a:t> object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argument for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200" smtClean="0"/>
              <a:t> will be the postfix expression returned by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convert</a:t>
            </a:r>
            <a:r>
              <a:rPr lang="en-US" sz="2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Make sure there is a space before and after each parenthesis</a:t>
            </a:r>
            <a:endParaRPr lang="en-US" sz="22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46356</TotalTime>
  <Words>4760</Words>
  <Application>Microsoft Office PowerPoint</Application>
  <PresentationFormat>On-screen Show (4:3)</PresentationFormat>
  <Paragraphs>880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Median</vt:lpstr>
      <vt:lpstr>Chapter 5</vt:lpstr>
      <vt:lpstr>Chapter Objectives</vt:lpstr>
      <vt:lpstr>Stacks are Specialized Lists</vt:lpstr>
      <vt:lpstr>The Stack Abstract Data Type</vt:lpstr>
      <vt:lpstr>Stack Abstract Data Type</vt:lpstr>
      <vt:lpstr>Specification of the Stack Abstract Data Type</vt:lpstr>
      <vt:lpstr>Specification of the Stack Abstract Data Type (cont.)</vt:lpstr>
      <vt:lpstr>A Stack of Strings</vt:lpstr>
      <vt:lpstr>A Stack of Strings (cont.)</vt:lpstr>
      <vt:lpstr>A Stack of Strings (cont.)</vt:lpstr>
      <vt:lpstr>Stack Applications</vt:lpstr>
      <vt:lpstr>Finding Palindromes</vt:lpstr>
      <vt:lpstr>Finding Palindromes (cont.)</vt:lpstr>
      <vt:lpstr>Finding Palindromes (cont.)</vt:lpstr>
      <vt:lpstr>Data Requirements</vt:lpstr>
      <vt:lpstr>Design</vt:lpstr>
      <vt:lpstr>Implementation</vt:lpstr>
      <vt:lpstr>Implementation (cont.)</vt:lpstr>
      <vt:lpstr>Testing</vt:lpstr>
      <vt:lpstr>Testing (cont.)</vt:lpstr>
      <vt:lpstr>Balanced Parentheses</vt:lpstr>
      <vt:lpstr>Analysis</vt:lpstr>
      <vt:lpstr>Analysis (cont.)</vt:lpstr>
      <vt:lpstr>Data Requirements</vt:lpstr>
      <vt:lpstr>Design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Balanced Parentheses (cont.)</vt:lpstr>
      <vt:lpstr>Implementation</vt:lpstr>
      <vt:lpstr>Implementation</vt:lpstr>
      <vt:lpstr>Testing</vt:lpstr>
      <vt:lpstr>Implementing a Stack</vt:lpstr>
      <vt:lpstr>Implementing a Stack</vt:lpstr>
      <vt:lpstr>Implementing a Stack (cont.)</vt:lpstr>
      <vt:lpstr>Implementing a Stack (cont.)</vt:lpstr>
      <vt:lpstr>Implementing a Stack (cont.)</vt:lpstr>
      <vt:lpstr>Adapter Classes and the Delegation Pattern</vt:lpstr>
      <vt:lpstr>Revisiting the Definition File stack.h</vt:lpstr>
      <vt:lpstr>Revisiting the Definition File stack.h (cont.)</vt:lpstr>
      <vt:lpstr>Revisiting the Definition File stack.h (cont.)</vt:lpstr>
      <vt:lpstr>Implementing a Stack as a Linked Data Structure</vt:lpstr>
      <vt:lpstr>Implementing a Stack as a Linked Data Structure (cont.)</vt:lpstr>
      <vt:lpstr>Implementing a Stack as a Linked Data Structure (cont.)</vt:lpstr>
      <vt:lpstr>Implementing a Stack as a Linked Data Structure (cont.)</vt:lpstr>
      <vt:lpstr>Implementing a Stack as a Linked Data Structure (cont.)</vt:lpstr>
      <vt:lpstr>Implementing a Stack as a Linked Data Structure (cont.)</vt:lpstr>
      <vt:lpstr>Comparison of Stack Implementations</vt:lpstr>
      <vt:lpstr>Comparison of Stack Implementations (cont.)</vt:lpstr>
      <vt:lpstr>Comparison of Stack Implementations (cont.)</vt:lpstr>
      <vt:lpstr>Additional Stack Applications</vt:lpstr>
      <vt:lpstr>Additional Stack Applications</vt:lpstr>
      <vt:lpstr>Evaluating Postfix Expressions</vt:lpstr>
      <vt:lpstr>Evaluating Postfix Expressions – Analysis and Design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Evaluating Postfix Expressions (cont.)</vt:lpstr>
      <vt:lpstr>Converting from Infix to Postfix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from Infix to Postfix (cont.)</vt:lpstr>
      <vt:lpstr>Converting Expressions with Parentheses</vt:lpstr>
      <vt:lpstr>Converting Expressions with Parentheses (cont.)</vt:lpstr>
      <vt:lpstr>Converting Expressions with Parentheses (cont.)</vt:lpstr>
      <vt:lpstr>Converting Expressions with Parentheses (cont.)</vt:lpstr>
      <vt:lpstr>Converting Expressions with Parentheses (cont.)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Stacks</dc:title>
  <dc:creator>Philip King</dc:creator>
  <cp:lastModifiedBy>Robert</cp:lastModifiedBy>
  <cp:revision>173</cp:revision>
  <dcterms:created xsi:type="dcterms:W3CDTF">2004-06-18T19:28:30Z</dcterms:created>
  <dcterms:modified xsi:type="dcterms:W3CDTF">2014-05-23T19:10:10Z</dcterms:modified>
</cp:coreProperties>
</file>